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sldIdLst>
    <p:sldId id="256" r:id="rId5"/>
    <p:sldId id="257" r:id="rId6"/>
    <p:sldId id="258" r:id="rId7"/>
    <p:sldId id="259" r:id="rId8"/>
    <p:sldId id="268" r:id="rId9"/>
    <p:sldId id="290" r:id="rId10"/>
    <p:sldId id="269" r:id="rId11"/>
    <p:sldId id="270" r:id="rId12"/>
    <p:sldId id="260" r:id="rId13"/>
    <p:sldId id="261" r:id="rId14"/>
    <p:sldId id="265" r:id="rId15"/>
    <p:sldId id="266" r:id="rId16"/>
    <p:sldId id="267" r:id="rId17"/>
    <p:sldId id="262" r:id="rId18"/>
    <p:sldId id="263" r:id="rId19"/>
    <p:sldId id="264" r:id="rId20"/>
    <p:sldId id="300" r:id="rId21"/>
    <p:sldId id="274" r:id="rId22"/>
    <p:sldId id="291" r:id="rId23"/>
    <p:sldId id="275" r:id="rId24"/>
    <p:sldId id="283" r:id="rId25"/>
    <p:sldId id="284" r:id="rId26"/>
    <p:sldId id="292" r:id="rId27"/>
    <p:sldId id="299" r:id="rId28"/>
    <p:sldId id="271" r:id="rId29"/>
    <p:sldId id="297" r:id="rId30"/>
    <p:sldId id="294" r:id="rId31"/>
    <p:sldId id="301"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67681-28EF-44C4-B8E7-5F53E87F8C2D}" v="475" dt="2022-10-03T14:53:24.129"/>
    <p1510:client id="{99905AE2-F5D5-EDDC-7C3E-E5114AE442A9}" v="707" dt="2022-10-07T13:33:34.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2" Type="http://schemas.openxmlformats.org/officeDocument/2006/relationships/hyperlink" Target="https://www.foundationosceola.org/" TargetMode="External"/><Relationship Id="rId1" Type="http://schemas.openxmlformats.org/officeDocument/2006/relationships/hyperlink" Target="https://www.floridastudentfinancialaidsg.org/SAPHome/SAPHome?url=home"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2" Type="http://schemas.openxmlformats.org/officeDocument/2006/relationships/hyperlink" Target="https://www.foundationosceola.org/" TargetMode="External"/><Relationship Id="rId1" Type="http://schemas.openxmlformats.org/officeDocument/2006/relationships/hyperlink" Target="https://www.floridastudentfinancialaidsg.org/SAPHome/SAPHome?url=home"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9149F-F5E2-426B-86E5-FEDB3F6309A9}" type="doc">
      <dgm:prSet loTypeId="urn:microsoft.com/office/officeart/2005/8/layout/default" loCatId="list" qsTypeId="urn:microsoft.com/office/officeart/2005/8/quickstyle/simple4" qsCatId="simple" csTypeId="urn:microsoft.com/office/officeart/2005/8/colors/accent5_2" csCatId="accent5" phldr="1"/>
      <dgm:spPr/>
      <dgm:t>
        <a:bodyPr/>
        <a:lstStyle/>
        <a:p>
          <a:endParaRPr lang="en-US"/>
        </a:p>
      </dgm:t>
    </dgm:pt>
    <dgm:pt modelId="{6CCC427D-66D2-492F-8549-3DF69E8619E1}">
      <dgm:prSet/>
      <dgm:spPr/>
      <dgm:t>
        <a:bodyPr/>
        <a:lstStyle/>
        <a:p>
          <a:r>
            <a:rPr lang="en-US"/>
            <a:t>Mr. Arrington: 12</a:t>
          </a:r>
          <a:r>
            <a:rPr lang="en-US" baseline="30000"/>
            <a:t>th</a:t>
          </a:r>
          <a:r>
            <a:rPr lang="en-US"/>
            <a:t> Grade Counselor</a:t>
          </a:r>
        </a:p>
      </dgm:t>
    </dgm:pt>
    <dgm:pt modelId="{4AEF9625-E8EB-4358-BB36-50012A602AF2}" type="parTrans" cxnId="{00CF3E74-5A8E-410C-811D-E47C51385FB8}">
      <dgm:prSet/>
      <dgm:spPr/>
      <dgm:t>
        <a:bodyPr/>
        <a:lstStyle/>
        <a:p>
          <a:endParaRPr lang="en-US"/>
        </a:p>
      </dgm:t>
    </dgm:pt>
    <dgm:pt modelId="{E4A456DA-C2A6-4A4A-945F-81A8959D98D4}" type="sibTrans" cxnId="{00CF3E74-5A8E-410C-811D-E47C51385FB8}">
      <dgm:prSet/>
      <dgm:spPr/>
      <dgm:t>
        <a:bodyPr/>
        <a:lstStyle/>
        <a:p>
          <a:endParaRPr lang="en-US"/>
        </a:p>
      </dgm:t>
    </dgm:pt>
    <dgm:pt modelId="{4A01337E-EC7E-4627-BE5E-88B654A8DF64}">
      <dgm:prSet/>
      <dgm:spPr/>
      <dgm:t>
        <a:bodyPr/>
        <a:lstStyle/>
        <a:p>
          <a:pPr rtl="0"/>
          <a:r>
            <a:rPr lang="en-US" err="1">
              <a:latin typeface="Century Gothic" panose="020B0502020202020204"/>
            </a:rPr>
            <a:t>Mrs.Morgan</a:t>
          </a:r>
          <a:r>
            <a:rPr lang="en-US">
              <a:latin typeface="Century Gothic" panose="020B0502020202020204"/>
            </a:rPr>
            <a:t>:</a:t>
          </a:r>
          <a:r>
            <a:rPr lang="en-US"/>
            <a:t> Odd Grades Counselor</a:t>
          </a:r>
          <a:r>
            <a:rPr lang="en-US">
              <a:latin typeface="Century Gothic" panose="020B0502020202020204"/>
            </a:rPr>
            <a:t> </a:t>
          </a:r>
          <a:endParaRPr lang="en-US"/>
        </a:p>
      </dgm:t>
    </dgm:pt>
    <dgm:pt modelId="{6C6F4E56-B933-47D1-8F8E-0557973E134B}" type="parTrans" cxnId="{5FE6F7BD-D3FB-46EB-824E-56F1B6FE939B}">
      <dgm:prSet/>
      <dgm:spPr/>
      <dgm:t>
        <a:bodyPr/>
        <a:lstStyle/>
        <a:p>
          <a:endParaRPr lang="en-US"/>
        </a:p>
      </dgm:t>
    </dgm:pt>
    <dgm:pt modelId="{FAFE2106-4E1A-4557-AFAE-1E6AF7800CDC}" type="sibTrans" cxnId="{5FE6F7BD-D3FB-46EB-824E-56F1B6FE939B}">
      <dgm:prSet/>
      <dgm:spPr/>
      <dgm:t>
        <a:bodyPr/>
        <a:lstStyle/>
        <a:p>
          <a:endParaRPr lang="en-US"/>
        </a:p>
      </dgm:t>
    </dgm:pt>
    <dgm:pt modelId="{19D041AF-502C-4AEA-A0AC-274FC29D283E}">
      <dgm:prSet/>
      <dgm:spPr/>
      <dgm:t>
        <a:bodyPr/>
        <a:lstStyle/>
        <a:p>
          <a:pPr rtl="0"/>
          <a:r>
            <a:rPr lang="en-US"/>
            <a:t>Mrs. </a:t>
          </a:r>
          <a:r>
            <a:rPr lang="en-US" err="1"/>
            <a:t>Vergon</a:t>
          </a:r>
          <a:r>
            <a:rPr lang="en-US"/>
            <a:t>:</a:t>
          </a:r>
          <a:r>
            <a:rPr lang="en-US">
              <a:latin typeface="Century Gothic" panose="020B0502020202020204"/>
            </a:rPr>
            <a:t> </a:t>
          </a:r>
          <a:r>
            <a:rPr lang="en-US"/>
            <a:t> Blended students counselor</a:t>
          </a:r>
        </a:p>
      </dgm:t>
    </dgm:pt>
    <dgm:pt modelId="{6EB122CA-0373-43D0-8853-91FE469F6B5E}" type="parTrans" cxnId="{30CA7881-2CAB-4C8B-BA64-B65B8FB59F2E}">
      <dgm:prSet/>
      <dgm:spPr/>
      <dgm:t>
        <a:bodyPr/>
        <a:lstStyle/>
        <a:p>
          <a:endParaRPr lang="en-US"/>
        </a:p>
      </dgm:t>
    </dgm:pt>
    <dgm:pt modelId="{C7E5BEB7-06B0-4FDC-9F13-2E5BFFFEE131}" type="sibTrans" cxnId="{30CA7881-2CAB-4C8B-BA64-B65B8FB59F2E}">
      <dgm:prSet/>
      <dgm:spPr/>
      <dgm:t>
        <a:bodyPr/>
        <a:lstStyle/>
        <a:p>
          <a:endParaRPr lang="en-US"/>
        </a:p>
      </dgm:t>
    </dgm:pt>
    <dgm:pt modelId="{FE3B35E8-AD3E-4027-B509-A4A305DAACCC}" type="pres">
      <dgm:prSet presAssocID="{5F59149F-F5E2-426B-86E5-FEDB3F6309A9}" presName="diagram" presStyleCnt="0">
        <dgm:presLayoutVars>
          <dgm:dir/>
          <dgm:resizeHandles val="exact"/>
        </dgm:presLayoutVars>
      </dgm:prSet>
      <dgm:spPr/>
    </dgm:pt>
    <dgm:pt modelId="{6FDEE101-0E77-4108-8E20-F46BD3E690D9}" type="pres">
      <dgm:prSet presAssocID="{6CCC427D-66D2-492F-8549-3DF69E8619E1}" presName="node" presStyleLbl="node1" presStyleIdx="0" presStyleCnt="3">
        <dgm:presLayoutVars>
          <dgm:bulletEnabled val="1"/>
        </dgm:presLayoutVars>
      </dgm:prSet>
      <dgm:spPr/>
    </dgm:pt>
    <dgm:pt modelId="{79C00B62-75D2-4A36-9A27-CDE32861F1A6}" type="pres">
      <dgm:prSet presAssocID="{E4A456DA-C2A6-4A4A-945F-81A8959D98D4}" presName="sibTrans" presStyleCnt="0"/>
      <dgm:spPr/>
    </dgm:pt>
    <dgm:pt modelId="{1205B4A0-406A-476C-819C-5EA5ED818BF7}" type="pres">
      <dgm:prSet presAssocID="{4A01337E-EC7E-4627-BE5E-88B654A8DF64}" presName="node" presStyleLbl="node1" presStyleIdx="1" presStyleCnt="3">
        <dgm:presLayoutVars>
          <dgm:bulletEnabled val="1"/>
        </dgm:presLayoutVars>
      </dgm:prSet>
      <dgm:spPr/>
    </dgm:pt>
    <dgm:pt modelId="{9E9D3856-8EDC-4868-91BE-2BFBEC58BF37}" type="pres">
      <dgm:prSet presAssocID="{FAFE2106-4E1A-4557-AFAE-1E6AF7800CDC}" presName="sibTrans" presStyleCnt="0"/>
      <dgm:spPr/>
    </dgm:pt>
    <dgm:pt modelId="{C048D9A6-80F0-4C39-BD55-01F2113901CC}" type="pres">
      <dgm:prSet presAssocID="{19D041AF-502C-4AEA-A0AC-274FC29D283E}" presName="node" presStyleLbl="node1" presStyleIdx="2" presStyleCnt="3">
        <dgm:presLayoutVars>
          <dgm:bulletEnabled val="1"/>
        </dgm:presLayoutVars>
      </dgm:prSet>
      <dgm:spPr/>
    </dgm:pt>
  </dgm:ptLst>
  <dgm:cxnLst>
    <dgm:cxn modelId="{280F1C07-7D7B-4853-AB8D-D640729B3C67}" type="presOf" srcId="{6CCC427D-66D2-492F-8549-3DF69E8619E1}" destId="{6FDEE101-0E77-4108-8E20-F46BD3E690D9}" srcOrd="0" destOrd="0" presId="urn:microsoft.com/office/officeart/2005/8/layout/default"/>
    <dgm:cxn modelId="{66ACFB12-F142-4C04-9EFB-0A4FB5BAECB0}" type="presOf" srcId="{4A01337E-EC7E-4627-BE5E-88B654A8DF64}" destId="{1205B4A0-406A-476C-819C-5EA5ED818BF7}" srcOrd="0" destOrd="0" presId="urn:microsoft.com/office/officeart/2005/8/layout/default"/>
    <dgm:cxn modelId="{00CF3E74-5A8E-410C-811D-E47C51385FB8}" srcId="{5F59149F-F5E2-426B-86E5-FEDB3F6309A9}" destId="{6CCC427D-66D2-492F-8549-3DF69E8619E1}" srcOrd="0" destOrd="0" parTransId="{4AEF9625-E8EB-4358-BB36-50012A602AF2}" sibTransId="{E4A456DA-C2A6-4A4A-945F-81A8959D98D4}"/>
    <dgm:cxn modelId="{30CA7881-2CAB-4C8B-BA64-B65B8FB59F2E}" srcId="{5F59149F-F5E2-426B-86E5-FEDB3F6309A9}" destId="{19D041AF-502C-4AEA-A0AC-274FC29D283E}" srcOrd="2" destOrd="0" parTransId="{6EB122CA-0373-43D0-8853-91FE469F6B5E}" sibTransId="{C7E5BEB7-06B0-4FDC-9F13-2E5BFFFEE131}"/>
    <dgm:cxn modelId="{AB2807A3-2550-4CBE-8281-A377BFD5823C}" type="presOf" srcId="{19D041AF-502C-4AEA-A0AC-274FC29D283E}" destId="{C048D9A6-80F0-4C39-BD55-01F2113901CC}" srcOrd="0" destOrd="0" presId="urn:microsoft.com/office/officeart/2005/8/layout/default"/>
    <dgm:cxn modelId="{5FE6F7BD-D3FB-46EB-824E-56F1B6FE939B}" srcId="{5F59149F-F5E2-426B-86E5-FEDB3F6309A9}" destId="{4A01337E-EC7E-4627-BE5E-88B654A8DF64}" srcOrd="1" destOrd="0" parTransId="{6C6F4E56-B933-47D1-8F8E-0557973E134B}" sibTransId="{FAFE2106-4E1A-4557-AFAE-1E6AF7800CDC}"/>
    <dgm:cxn modelId="{2E4633D3-2908-4EFA-A515-F4CC3786BD2A}" type="presOf" srcId="{5F59149F-F5E2-426B-86E5-FEDB3F6309A9}" destId="{FE3B35E8-AD3E-4027-B509-A4A305DAACCC}" srcOrd="0" destOrd="0" presId="urn:microsoft.com/office/officeart/2005/8/layout/default"/>
    <dgm:cxn modelId="{A38683B8-5FB1-4CF5-9910-BCE5CD440365}" type="presParOf" srcId="{FE3B35E8-AD3E-4027-B509-A4A305DAACCC}" destId="{6FDEE101-0E77-4108-8E20-F46BD3E690D9}" srcOrd="0" destOrd="0" presId="urn:microsoft.com/office/officeart/2005/8/layout/default"/>
    <dgm:cxn modelId="{E55C392A-7AE2-48C6-863D-41076A4EDEA0}" type="presParOf" srcId="{FE3B35E8-AD3E-4027-B509-A4A305DAACCC}" destId="{79C00B62-75D2-4A36-9A27-CDE32861F1A6}" srcOrd="1" destOrd="0" presId="urn:microsoft.com/office/officeart/2005/8/layout/default"/>
    <dgm:cxn modelId="{A772092A-A0C0-49F3-B94D-CCCD8AEC9536}" type="presParOf" srcId="{FE3B35E8-AD3E-4027-B509-A4A305DAACCC}" destId="{1205B4A0-406A-476C-819C-5EA5ED818BF7}" srcOrd="2" destOrd="0" presId="urn:microsoft.com/office/officeart/2005/8/layout/default"/>
    <dgm:cxn modelId="{3B1FD7FD-14BA-455D-B236-21DAEF7AC3AD}" type="presParOf" srcId="{FE3B35E8-AD3E-4027-B509-A4A305DAACCC}" destId="{9E9D3856-8EDC-4868-91BE-2BFBEC58BF37}" srcOrd="3" destOrd="0" presId="urn:microsoft.com/office/officeart/2005/8/layout/default"/>
    <dgm:cxn modelId="{7BF8A2F8-5EE6-4A0A-94C9-FF17068931BF}" type="presParOf" srcId="{FE3B35E8-AD3E-4027-B509-A4A305DAACCC}" destId="{C048D9A6-80F0-4C39-BD55-01F2113901CC}"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2CC6B-BF06-4013-A242-E3C315D0519A}"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DBD2C6D3-63FC-4767-AB17-42BDEEF02F45}">
      <dgm:prSet/>
      <dgm:spPr/>
      <dgm:t>
        <a:bodyPr/>
        <a:lstStyle/>
        <a:p>
          <a:r>
            <a:rPr lang="en-US" b="1">
              <a:solidFill>
                <a:schemeClr val="tx1"/>
              </a:solidFill>
            </a:rPr>
            <a:t>Four year colleges and universities: both public and private</a:t>
          </a:r>
          <a:endParaRPr lang="en-US">
            <a:solidFill>
              <a:schemeClr val="tx1"/>
            </a:solidFill>
          </a:endParaRPr>
        </a:p>
      </dgm:t>
    </dgm:pt>
    <dgm:pt modelId="{EEF2BDAB-7F1D-4111-92E0-C2F1575423C4}" type="parTrans" cxnId="{D1067522-3385-49E2-AA3C-5D73753C920D}">
      <dgm:prSet/>
      <dgm:spPr/>
      <dgm:t>
        <a:bodyPr/>
        <a:lstStyle/>
        <a:p>
          <a:endParaRPr lang="en-US"/>
        </a:p>
      </dgm:t>
    </dgm:pt>
    <dgm:pt modelId="{7DFD3D60-5A8A-4D4E-B525-7008C498C599}" type="sibTrans" cxnId="{D1067522-3385-49E2-AA3C-5D73753C920D}">
      <dgm:prSet/>
      <dgm:spPr/>
      <dgm:t>
        <a:bodyPr/>
        <a:lstStyle/>
        <a:p>
          <a:endParaRPr lang="en-US"/>
        </a:p>
      </dgm:t>
    </dgm:pt>
    <dgm:pt modelId="{B3C20CD0-1F90-4C24-BC88-C446EBEFC863}">
      <dgm:prSet/>
      <dgm:spPr/>
      <dgm:t>
        <a:bodyPr/>
        <a:lstStyle/>
        <a:p>
          <a:pPr rtl="0"/>
          <a:r>
            <a:rPr lang="en-US" b="1">
              <a:solidFill>
                <a:schemeClr val="tx1"/>
              </a:solidFill>
            </a:rPr>
            <a:t>Grant bachelor's degrees either</a:t>
          </a:r>
          <a:r>
            <a:rPr lang="en-US" b="1">
              <a:solidFill>
                <a:schemeClr val="tx1"/>
              </a:solidFill>
              <a:latin typeface="Century Gothic" panose="020B0502020202020204"/>
            </a:rPr>
            <a:t> </a:t>
          </a:r>
          <a:r>
            <a:rPr lang="en-US" b="1">
              <a:solidFill>
                <a:schemeClr val="tx1"/>
              </a:solidFill>
            </a:rPr>
            <a:t> BA or BS</a:t>
          </a:r>
          <a:endParaRPr lang="en-US">
            <a:solidFill>
              <a:schemeClr val="tx1"/>
            </a:solidFill>
          </a:endParaRPr>
        </a:p>
      </dgm:t>
    </dgm:pt>
    <dgm:pt modelId="{FB555473-651F-40D7-A973-A763E0D74EB8}" type="parTrans" cxnId="{755CB61F-7FFA-47DD-9411-7E7147D080C3}">
      <dgm:prSet/>
      <dgm:spPr/>
      <dgm:t>
        <a:bodyPr/>
        <a:lstStyle/>
        <a:p>
          <a:endParaRPr lang="en-US"/>
        </a:p>
      </dgm:t>
    </dgm:pt>
    <dgm:pt modelId="{48D72338-4399-4EF0-BE15-E4F6DB9F6248}" type="sibTrans" cxnId="{755CB61F-7FFA-47DD-9411-7E7147D080C3}">
      <dgm:prSet/>
      <dgm:spPr/>
      <dgm:t>
        <a:bodyPr/>
        <a:lstStyle/>
        <a:p>
          <a:endParaRPr lang="en-US"/>
        </a:p>
      </dgm:t>
    </dgm:pt>
    <dgm:pt modelId="{86836EF6-3F73-4CE5-B4D2-59D8AF3D0D42}">
      <dgm:prSet/>
      <dgm:spPr/>
      <dgm:t>
        <a:bodyPr/>
        <a:lstStyle/>
        <a:p>
          <a:r>
            <a:rPr lang="en-US" b="1">
              <a:solidFill>
                <a:schemeClr val="tx1"/>
              </a:solidFill>
            </a:rPr>
            <a:t>Geared toward professional occupations</a:t>
          </a:r>
          <a:endParaRPr lang="en-US">
            <a:solidFill>
              <a:schemeClr val="tx1"/>
            </a:solidFill>
          </a:endParaRPr>
        </a:p>
      </dgm:t>
    </dgm:pt>
    <dgm:pt modelId="{C596EDE2-250A-4963-9371-EDD4317BD3A1}" type="parTrans" cxnId="{2820EA1A-3ED2-42F9-ACAD-612C3847503E}">
      <dgm:prSet/>
      <dgm:spPr/>
      <dgm:t>
        <a:bodyPr/>
        <a:lstStyle/>
        <a:p>
          <a:endParaRPr lang="en-US"/>
        </a:p>
      </dgm:t>
    </dgm:pt>
    <dgm:pt modelId="{79397C27-5514-4D65-AF9C-ED8279874825}" type="sibTrans" cxnId="{2820EA1A-3ED2-42F9-ACAD-612C3847503E}">
      <dgm:prSet/>
      <dgm:spPr/>
      <dgm:t>
        <a:bodyPr/>
        <a:lstStyle/>
        <a:p>
          <a:endParaRPr lang="en-US"/>
        </a:p>
      </dgm:t>
    </dgm:pt>
    <dgm:pt modelId="{E2C4EDA8-0FBA-4585-AD73-D6840F0670F5}">
      <dgm:prSet/>
      <dgm:spPr/>
      <dgm:t>
        <a:bodyPr/>
        <a:lstStyle/>
        <a:p>
          <a:r>
            <a:rPr lang="en-US" b="1">
              <a:solidFill>
                <a:schemeClr val="tx1"/>
              </a:solidFill>
            </a:rPr>
            <a:t>Two year college grants Associates degrees: AA or AS</a:t>
          </a:r>
          <a:endParaRPr lang="en-US">
            <a:solidFill>
              <a:schemeClr val="tx1"/>
            </a:solidFill>
          </a:endParaRPr>
        </a:p>
      </dgm:t>
    </dgm:pt>
    <dgm:pt modelId="{086B89DD-6F97-4428-B3DA-CA839BA9967D}" type="parTrans" cxnId="{0F4AAA10-EEF3-41A0-B1CC-06B657930EA4}">
      <dgm:prSet/>
      <dgm:spPr/>
      <dgm:t>
        <a:bodyPr/>
        <a:lstStyle/>
        <a:p>
          <a:endParaRPr lang="en-US"/>
        </a:p>
      </dgm:t>
    </dgm:pt>
    <dgm:pt modelId="{150A6B45-9636-4658-AA21-0E4F7C5663AC}" type="sibTrans" cxnId="{0F4AAA10-EEF3-41A0-B1CC-06B657930EA4}">
      <dgm:prSet/>
      <dgm:spPr/>
      <dgm:t>
        <a:bodyPr/>
        <a:lstStyle/>
        <a:p>
          <a:endParaRPr lang="en-US"/>
        </a:p>
      </dgm:t>
    </dgm:pt>
    <dgm:pt modelId="{BA5D1CA7-371C-4D0D-8E73-5E557751EC2F}">
      <dgm:prSet/>
      <dgm:spPr/>
      <dgm:t>
        <a:bodyPr/>
        <a:lstStyle/>
        <a:p>
          <a:r>
            <a:rPr lang="en-US" b="1">
              <a:solidFill>
                <a:schemeClr val="tx1"/>
              </a:solidFill>
            </a:rPr>
            <a:t>Offers many technical programs and certificates</a:t>
          </a:r>
          <a:endParaRPr lang="en-US">
            <a:solidFill>
              <a:schemeClr val="tx1"/>
            </a:solidFill>
          </a:endParaRPr>
        </a:p>
      </dgm:t>
    </dgm:pt>
    <dgm:pt modelId="{6933C9BE-14F8-4C59-AB2E-34AF6479D4B7}" type="parTrans" cxnId="{094ED91E-3A35-43B9-AE6B-0696262B1507}">
      <dgm:prSet/>
      <dgm:spPr/>
      <dgm:t>
        <a:bodyPr/>
        <a:lstStyle/>
        <a:p>
          <a:endParaRPr lang="en-US"/>
        </a:p>
      </dgm:t>
    </dgm:pt>
    <dgm:pt modelId="{7334A3FA-7096-4254-A36E-0D555D605FEA}" type="sibTrans" cxnId="{094ED91E-3A35-43B9-AE6B-0696262B1507}">
      <dgm:prSet/>
      <dgm:spPr/>
      <dgm:t>
        <a:bodyPr/>
        <a:lstStyle/>
        <a:p>
          <a:endParaRPr lang="en-US"/>
        </a:p>
      </dgm:t>
    </dgm:pt>
    <dgm:pt modelId="{159414D4-0090-4878-9B06-EF271FF5B389}">
      <dgm:prSet/>
      <dgm:spPr/>
      <dgm:t>
        <a:bodyPr/>
        <a:lstStyle/>
        <a:p>
          <a:r>
            <a:rPr lang="en-US" b="1">
              <a:solidFill>
                <a:schemeClr val="tx1"/>
              </a:solidFill>
            </a:rPr>
            <a:t>Specializes in transferring to 4 year colleges</a:t>
          </a:r>
          <a:endParaRPr lang="en-US">
            <a:solidFill>
              <a:schemeClr val="tx1"/>
            </a:solidFill>
          </a:endParaRPr>
        </a:p>
      </dgm:t>
    </dgm:pt>
    <dgm:pt modelId="{A78D53CC-E877-4AA3-9706-FBCA87A54387}" type="parTrans" cxnId="{0F7F1430-90EB-41B5-81BB-52D5367AB3F0}">
      <dgm:prSet/>
      <dgm:spPr/>
      <dgm:t>
        <a:bodyPr/>
        <a:lstStyle/>
        <a:p>
          <a:endParaRPr lang="en-US"/>
        </a:p>
      </dgm:t>
    </dgm:pt>
    <dgm:pt modelId="{C917B166-DD35-454E-8FC5-D5FC08851E0B}" type="sibTrans" cxnId="{0F7F1430-90EB-41B5-81BB-52D5367AB3F0}">
      <dgm:prSet/>
      <dgm:spPr/>
      <dgm:t>
        <a:bodyPr/>
        <a:lstStyle/>
        <a:p>
          <a:endParaRPr lang="en-US"/>
        </a:p>
      </dgm:t>
    </dgm:pt>
    <dgm:pt modelId="{794E4051-F1E8-46B8-B600-FCB3C2B10C5E}">
      <dgm:prSet/>
      <dgm:spPr/>
      <dgm:t>
        <a:bodyPr/>
        <a:lstStyle/>
        <a:p>
          <a:r>
            <a:rPr lang="en-US" b="1">
              <a:solidFill>
                <a:schemeClr val="tx1"/>
              </a:solidFill>
            </a:rPr>
            <a:t>Vocational/trade schools</a:t>
          </a:r>
          <a:endParaRPr lang="en-US">
            <a:solidFill>
              <a:schemeClr val="tx1"/>
            </a:solidFill>
          </a:endParaRPr>
        </a:p>
      </dgm:t>
    </dgm:pt>
    <dgm:pt modelId="{6226BB00-B0E1-47DD-BC09-A600018244CA}" type="parTrans" cxnId="{AE621EB1-CF0D-4A02-AC27-ACC6522E7EBD}">
      <dgm:prSet/>
      <dgm:spPr/>
      <dgm:t>
        <a:bodyPr/>
        <a:lstStyle/>
        <a:p>
          <a:endParaRPr lang="en-US"/>
        </a:p>
      </dgm:t>
    </dgm:pt>
    <dgm:pt modelId="{4D5ECFDF-C8CE-4803-B34A-8574B4067263}" type="sibTrans" cxnId="{AE621EB1-CF0D-4A02-AC27-ACC6522E7EBD}">
      <dgm:prSet/>
      <dgm:spPr/>
      <dgm:t>
        <a:bodyPr/>
        <a:lstStyle/>
        <a:p>
          <a:endParaRPr lang="en-US"/>
        </a:p>
      </dgm:t>
    </dgm:pt>
    <dgm:pt modelId="{0C01B961-1AC3-46C2-B0BF-307BA9AE7E4F}">
      <dgm:prSet/>
      <dgm:spPr/>
      <dgm:t>
        <a:bodyPr/>
        <a:lstStyle/>
        <a:p>
          <a:r>
            <a:rPr lang="en-US" b="1">
              <a:solidFill>
                <a:schemeClr val="tx1"/>
              </a:solidFill>
            </a:rPr>
            <a:t>Grants industry certifications/certificates</a:t>
          </a:r>
          <a:endParaRPr lang="en-US">
            <a:solidFill>
              <a:schemeClr val="tx1"/>
            </a:solidFill>
          </a:endParaRPr>
        </a:p>
      </dgm:t>
    </dgm:pt>
    <dgm:pt modelId="{93E67225-16C5-4B5D-BD26-166BA5E17F67}" type="parTrans" cxnId="{629137C3-5E0D-40FA-9091-1074744FAFDB}">
      <dgm:prSet/>
      <dgm:spPr/>
      <dgm:t>
        <a:bodyPr/>
        <a:lstStyle/>
        <a:p>
          <a:endParaRPr lang="en-US"/>
        </a:p>
      </dgm:t>
    </dgm:pt>
    <dgm:pt modelId="{24CFC172-9951-4696-80C1-CD7F5AF2AF9C}" type="sibTrans" cxnId="{629137C3-5E0D-40FA-9091-1074744FAFDB}">
      <dgm:prSet/>
      <dgm:spPr/>
      <dgm:t>
        <a:bodyPr/>
        <a:lstStyle/>
        <a:p>
          <a:endParaRPr lang="en-US"/>
        </a:p>
      </dgm:t>
    </dgm:pt>
    <dgm:pt modelId="{3D4142D7-977A-4A60-AAD0-AF678B2ED9E2}" type="pres">
      <dgm:prSet presAssocID="{62C2CC6B-BF06-4013-A242-E3C315D0519A}" presName="Name0" presStyleCnt="0">
        <dgm:presLayoutVars>
          <dgm:dir/>
          <dgm:animLvl val="lvl"/>
          <dgm:resizeHandles val="exact"/>
        </dgm:presLayoutVars>
      </dgm:prSet>
      <dgm:spPr/>
    </dgm:pt>
    <dgm:pt modelId="{58C2192A-9F50-4241-A899-393B76E39FD5}" type="pres">
      <dgm:prSet presAssocID="{DBD2C6D3-63FC-4767-AB17-42BDEEF02F45}" presName="linNode" presStyleCnt="0"/>
      <dgm:spPr/>
    </dgm:pt>
    <dgm:pt modelId="{FFD928EC-616F-4A87-912A-3953BC1E32BF}" type="pres">
      <dgm:prSet presAssocID="{DBD2C6D3-63FC-4767-AB17-42BDEEF02F45}" presName="parentText" presStyleLbl="node1" presStyleIdx="0" presStyleCnt="3">
        <dgm:presLayoutVars>
          <dgm:chMax val="1"/>
          <dgm:bulletEnabled val="1"/>
        </dgm:presLayoutVars>
      </dgm:prSet>
      <dgm:spPr/>
    </dgm:pt>
    <dgm:pt modelId="{EED11CB8-90B9-4D87-932B-40F4148D1E9D}" type="pres">
      <dgm:prSet presAssocID="{DBD2C6D3-63FC-4767-AB17-42BDEEF02F45}" presName="descendantText" presStyleLbl="alignAccFollowNode1" presStyleIdx="0" presStyleCnt="3">
        <dgm:presLayoutVars>
          <dgm:bulletEnabled val="1"/>
        </dgm:presLayoutVars>
      </dgm:prSet>
      <dgm:spPr/>
    </dgm:pt>
    <dgm:pt modelId="{8558A2DF-8C10-4C44-819E-300724827D17}" type="pres">
      <dgm:prSet presAssocID="{7DFD3D60-5A8A-4D4E-B525-7008C498C599}" presName="sp" presStyleCnt="0"/>
      <dgm:spPr/>
    </dgm:pt>
    <dgm:pt modelId="{9E15B007-187C-4502-BFF9-4C75888621DF}" type="pres">
      <dgm:prSet presAssocID="{E2C4EDA8-0FBA-4585-AD73-D6840F0670F5}" presName="linNode" presStyleCnt="0"/>
      <dgm:spPr/>
    </dgm:pt>
    <dgm:pt modelId="{8A14F11B-1229-4D94-9601-371384A7DAF8}" type="pres">
      <dgm:prSet presAssocID="{E2C4EDA8-0FBA-4585-AD73-D6840F0670F5}" presName="parentText" presStyleLbl="node1" presStyleIdx="1" presStyleCnt="3">
        <dgm:presLayoutVars>
          <dgm:chMax val="1"/>
          <dgm:bulletEnabled val="1"/>
        </dgm:presLayoutVars>
      </dgm:prSet>
      <dgm:spPr/>
    </dgm:pt>
    <dgm:pt modelId="{D9E7EE17-4479-4C13-90BF-4A95FD045177}" type="pres">
      <dgm:prSet presAssocID="{E2C4EDA8-0FBA-4585-AD73-D6840F0670F5}" presName="descendantText" presStyleLbl="alignAccFollowNode1" presStyleIdx="1" presStyleCnt="3">
        <dgm:presLayoutVars>
          <dgm:bulletEnabled val="1"/>
        </dgm:presLayoutVars>
      </dgm:prSet>
      <dgm:spPr/>
    </dgm:pt>
    <dgm:pt modelId="{FD7DFBD1-3D2A-4CF5-A3CF-8EF0BB984A1F}" type="pres">
      <dgm:prSet presAssocID="{150A6B45-9636-4658-AA21-0E4F7C5663AC}" presName="sp" presStyleCnt="0"/>
      <dgm:spPr/>
    </dgm:pt>
    <dgm:pt modelId="{01FED86C-35C7-4F21-B628-DE0D8442A930}" type="pres">
      <dgm:prSet presAssocID="{794E4051-F1E8-46B8-B600-FCB3C2B10C5E}" presName="linNode" presStyleCnt="0"/>
      <dgm:spPr/>
    </dgm:pt>
    <dgm:pt modelId="{6EB473FC-8A11-4D71-B5DB-DD476A0D19FB}" type="pres">
      <dgm:prSet presAssocID="{794E4051-F1E8-46B8-B600-FCB3C2B10C5E}" presName="parentText" presStyleLbl="node1" presStyleIdx="2" presStyleCnt="3">
        <dgm:presLayoutVars>
          <dgm:chMax val="1"/>
          <dgm:bulletEnabled val="1"/>
        </dgm:presLayoutVars>
      </dgm:prSet>
      <dgm:spPr/>
    </dgm:pt>
    <dgm:pt modelId="{05CB41A8-03D1-4D23-BB0C-EBC890EE4E66}" type="pres">
      <dgm:prSet presAssocID="{794E4051-F1E8-46B8-B600-FCB3C2B10C5E}" presName="descendantText" presStyleLbl="alignAccFollowNode1" presStyleIdx="2" presStyleCnt="3">
        <dgm:presLayoutVars>
          <dgm:bulletEnabled val="1"/>
        </dgm:presLayoutVars>
      </dgm:prSet>
      <dgm:spPr/>
    </dgm:pt>
  </dgm:ptLst>
  <dgm:cxnLst>
    <dgm:cxn modelId="{0F4AAA10-EEF3-41A0-B1CC-06B657930EA4}" srcId="{62C2CC6B-BF06-4013-A242-E3C315D0519A}" destId="{E2C4EDA8-0FBA-4585-AD73-D6840F0670F5}" srcOrd="1" destOrd="0" parTransId="{086B89DD-6F97-4428-B3DA-CA839BA9967D}" sibTransId="{150A6B45-9636-4658-AA21-0E4F7C5663AC}"/>
    <dgm:cxn modelId="{2820EA1A-3ED2-42F9-ACAD-612C3847503E}" srcId="{DBD2C6D3-63FC-4767-AB17-42BDEEF02F45}" destId="{86836EF6-3F73-4CE5-B4D2-59D8AF3D0D42}" srcOrd="1" destOrd="0" parTransId="{C596EDE2-250A-4963-9371-EDD4317BD3A1}" sibTransId="{79397C27-5514-4D65-AF9C-ED8279874825}"/>
    <dgm:cxn modelId="{094ED91E-3A35-43B9-AE6B-0696262B1507}" srcId="{E2C4EDA8-0FBA-4585-AD73-D6840F0670F5}" destId="{BA5D1CA7-371C-4D0D-8E73-5E557751EC2F}" srcOrd="0" destOrd="0" parTransId="{6933C9BE-14F8-4C59-AB2E-34AF6479D4B7}" sibTransId="{7334A3FA-7096-4254-A36E-0D555D605FEA}"/>
    <dgm:cxn modelId="{755CB61F-7FFA-47DD-9411-7E7147D080C3}" srcId="{DBD2C6D3-63FC-4767-AB17-42BDEEF02F45}" destId="{B3C20CD0-1F90-4C24-BC88-C446EBEFC863}" srcOrd="0" destOrd="0" parTransId="{FB555473-651F-40D7-A973-A763E0D74EB8}" sibTransId="{48D72338-4399-4EF0-BE15-E4F6DB9F6248}"/>
    <dgm:cxn modelId="{D1067522-3385-49E2-AA3C-5D73753C920D}" srcId="{62C2CC6B-BF06-4013-A242-E3C315D0519A}" destId="{DBD2C6D3-63FC-4767-AB17-42BDEEF02F45}" srcOrd="0" destOrd="0" parTransId="{EEF2BDAB-7F1D-4111-92E0-C2F1575423C4}" sibTransId="{7DFD3D60-5A8A-4D4E-B525-7008C498C599}"/>
    <dgm:cxn modelId="{0F7F1430-90EB-41B5-81BB-52D5367AB3F0}" srcId="{E2C4EDA8-0FBA-4585-AD73-D6840F0670F5}" destId="{159414D4-0090-4878-9B06-EF271FF5B389}" srcOrd="1" destOrd="0" parTransId="{A78D53CC-E877-4AA3-9706-FBCA87A54387}" sibTransId="{C917B166-DD35-454E-8FC5-D5FC08851E0B}"/>
    <dgm:cxn modelId="{0069E55F-9D90-4F0A-ADBF-C5F7D65D6A4B}" type="presOf" srcId="{DBD2C6D3-63FC-4767-AB17-42BDEEF02F45}" destId="{FFD928EC-616F-4A87-912A-3953BC1E32BF}" srcOrd="0" destOrd="0" presId="urn:microsoft.com/office/officeart/2005/8/layout/vList5"/>
    <dgm:cxn modelId="{689D847C-FC81-4C02-9C99-CC1E16061FA4}" type="presOf" srcId="{BA5D1CA7-371C-4D0D-8E73-5E557751EC2F}" destId="{D9E7EE17-4479-4C13-90BF-4A95FD045177}" srcOrd="0" destOrd="0" presId="urn:microsoft.com/office/officeart/2005/8/layout/vList5"/>
    <dgm:cxn modelId="{7CF8F27C-986E-4FD9-BC78-8DF55E0975C2}" type="presOf" srcId="{62C2CC6B-BF06-4013-A242-E3C315D0519A}" destId="{3D4142D7-977A-4A60-AAD0-AF678B2ED9E2}" srcOrd="0" destOrd="0" presId="urn:microsoft.com/office/officeart/2005/8/layout/vList5"/>
    <dgm:cxn modelId="{0D66A88A-F580-4EC0-A0EA-4A3D3E97824F}" type="presOf" srcId="{794E4051-F1E8-46B8-B600-FCB3C2B10C5E}" destId="{6EB473FC-8A11-4D71-B5DB-DD476A0D19FB}" srcOrd="0" destOrd="0" presId="urn:microsoft.com/office/officeart/2005/8/layout/vList5"/>
    <dgm:cxn modelId="{F0F7C08F-071A-42DA-BDEB-EC6B1E73D8F1}" type="presOf" srcId="{0C01B961-1AC3-46C2-B0BF-307BA9AE7E4F}" destId="{05CB41A8-03D1-4D23-BB0C-EBC890EE4E66}" srcOrd="0" destOrd="0" presId="urn:microsoft.com/office/officeart/2005/8/layout/vList5"/>
    <dgm:cxn modelId="{8F86FB97-65E5-4A85-99D5-4143855A4C9D}" type="presOf" srcId="{E2C4EDA8-0FBA-4585-AD73-D6840F0670F5}" destId="{8A14F11B-1229-4D94-9601-371384A7DAF8}" srcOrd="0" destOrd="0" presId="urn:microsoft.com/office/officeart/2005/8/layout/vList5"/>
    <dgm:cxn modelId="{1607B5A1-9464-4376-9827-C4C05272207F}" type="presOf" srcId="{86836EF6-3F73-4CE5-B4D2-59D8AF3D0D42}" destId="{EED11CB8-90B9-4D87-932B-40F4148D1E9D}" srcOrd="0" destOrd="1" presId="urn:microsoft.com/office/officeart/2005/8/layout/vList5"/>
    <dgm:cxn modelId="{32AFE6AE-5511-42DD-89B1-9CC8BD34934C}" type="presOf" srcId="{159414D4-0090-4878-9B06-EF271FF5B389}" destId="{D9E7EE17-4479-4C13-90BF-4A95FD045177}" srcOrd="0" destOrd="1" presId="urn:microsoft.com/office/officeart/2005/8/layout/vList5"/>
    <dgm:cxn modelId="{AE621EB1-CF0D-4A02-AC27-ACC6522E7EBD}" srcId="{62C2CC6B-BF06-4013-A242-E3C315D0519A}" destId="{794E4051-F1E8-46B8-B600-FCB3C2B10C5E}" srcOrd="2" destOrd="0" parTransId="{6226BB00-B0E1-47DD-BC09-A600018244CA}" sibTransId="{4D5ECFDF-C8CE-4803-B34A-8574B4067263}"/>
    <dgm:cxn modelId="{629137C3-5E0D-40FA-9091-1074744FAFDB}" srcId="{794E4051-F1E8-46B8-B600-FCB3C2B10C5E}" destId="{0C01B961-1AC3-46C2-B0BF-307BA9AE7E4F}" srcOrd="0" destOrd="0" parTransId="{93E67225-16C5-4B5D-BD26-166BA5E17F67}" sibTransId="{24CFC172-9951-4696-80C1-CD7F5AF2AF9C}"/>
    <dgm:cxn modelId="{33E97AC4-67ED-4A5D-AE67-A60BAEE18CD4}" type="presOf" srcId="{B3C20CD0-1F90-4C24-BC88-C446EBEFC863}" destId="{EED11CB8-90B9-4D87-932B-40F4148D1E9D}" srcOrd="0" destOrd="0" presId="urn:microsoft.com/office/officeart/2005/8/layout/vList5"/>
    <dgm:cxn modelId="{2B88368E-5726-494B-BDF7-2D1EB972A4B4}" type="presParOf" srcId="{3D4142D7-977A-4A60-AAD0-AF678B2ED9E2}" destId="{58C2192A-9F50-4241-A899-393B76E39FD5}" srcOrd="0" destOrd="0" presId="urn:microsoft.com/office/officeart/2005/8/layout/vList5"/>
    <dgm:cxn modelId="{F46E271B-7735-4F57-B039-755368A6E1C4}" type="presParOf" srcId="{58C2192A-9F50-4241-A899-393B76E39FD5}" destId="{FFD928EC-616F-4A87-912A-3953BC1E32BF}" srcOrd="0" destOrd="0" presId="urn:microsoft.com/office/officeart/2005/8/layout/vList5"/>
    <dgm:cxn modelId="{50606FB9-13B1-4149-ADA7-0D521E170505}" type="presParOf" srcId="{58C2192A-9F50-4241-A899-393B76E39FD5}" destId="{EED11CB8-90B9-4D87-932B-40F4148D1E9D}" srcOrd="1" destOrd="0" presId="urn:microsoft.com/office/officeart/2005/8/layout/vList5"/>
    <dgm:cxn modelId="{8707EA39-184C-437F-A5A7-D823D6BFFA63}" type="presParOf" srcId="{3D4142D7-977A-4A60-AAD0-AF678B2ED9E2}" destId="{8558A2DF-8C10-4C44-819E-300724827D17}" srcOrd="1" destOrd="0" presId="urn:microsoft.com/office/officeart/2005/8/layout/vList5"/>
    <dgm:cxn modelId="{7A782100-AB43-4938-93F3-A17D53FCA9D0}" type="presParOf" srcId="{3D4142D7-977A-4A60-AAD0-AF678B2ED9E2}" destId="{9E15B007-187C-4502-BFF9-4C75888621DF}" srcOrd="2" destOrd="0" presId="urn:microsoft.com/office/officeart/2005/8/layout/vList5"/>
    <dgm:cxn modelId="{13C1382B-9675-40CD-A284-23A075C98571}" type="presParOf" srcId="{9E15B007-187C-4502-BFF9-4C75888621DF}" destId="{8A14F11B-1229-4D94-9601-371384A7DAF8}" srcOrd="0" destOrd="0" presId="urn:microsoft.com/office/officeart/2005/8/layout/vList5"/>
    <dgm:cxn modelId="{3712EB46-3F19-42D2-9C99-7511B9C70AD3}" type="presParOf" srcId="{9E15B007-187C-4502-BFF9-4C75888621DF}" destId="{D9E7EE17-4479-4C13-90BF-4A95FD045177}" srcOrd="1" destOrd="0" presId="urn:microsoft.com/office/officeart/2005/8/layout/vList5"/>
    <dgm:cxn modelId="{53B162C8-A858-47E4-9A7C-4158A30093B4}" type="presParOf" srcId="{3D4142D7-977A-4A60-AAD0-AF678B2ED9E2}" destId="{FD7DFBD1-3D2A-4CF5-A3CF-8EF0BB984A1F}" srcOrd="3" destOrd="0" presId="urn:microsoft.com/office/officeart/2005/8/layout/vList5"/>
    <dgm:cxn modelId="{16484A64-E888-4D27-B744-3916083CBE97}" type="presParOf" srcId="{3D4142D7-977A-4A60-AAD0-AF678B2ED9E2}" destId="{01FED86C-35C7-4F21-B628-DE0D8442A930}" srcOrd="4" destOrd="0" presId="urn:microsoft.com/office/officeart/2005/8/layout/vList5"/>
    <dgm:cxn modelId="{6B60476F-CC27-4813-AE0B-C4330C4207EA}" type="presParOf" srcId="{01FED86C-35C7-4F21-B628-DE0D8442A930}" destId="{6EB473FC-8A11-4D71-B5DB-DD476A0D19FB}" srcOrd="0" destOrd="0" presId="urn:microsoft.com/office/officeart/2005/8/layout/vList5"/>
    <dgm:cxn modelId="{24CD787E-F7B2-4B40-AC77-16C700C5F8B1}" type="presParOf" srcId="{01FED86C-35C7-4F21-B628-DE0D8442A930}" destId="{05CB41A8-03D1-4D23-BB0C-EBC890EE4E6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03B93D-EFC3-4281-A2C7-5B7F65A3C64C}"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6C363A46-8E33-4F42-9FDF-A9C0207F125C}">
      <dgm:prSet/>
      <dgm:spPr/>
      <dgm:t>
        <a:bodyPr/>
        <a:lstStyle/>
        <a:p>
          <a:r>
            <a:rPr lang="en-US" b="0" i="0"/>
            <a:t>Military</a:t>
          </a:r>
          <a:endParaRPr lang="en-US"/>
        </a:p>
      </dgm:t>
    </dgm:pt>
    <dgm:pt modelId="{F74960BE-315C-4FC9-B32A-1147DD6E6223}" type="parTrans" cxnId="{5A7FD330-0393-470F-8F83-59F0B7FF13E6}">
      <dgm:prSet/>
      <dgm:spPr/>
      <dgm:t>
        <a:bodyPr/>
        <a:lstStyle/>
        <a:p>
          <a:endParaRPr lang="en-US"/>
        </a:p>
      </dgm:t>
    </dgm:pt>
    <dgm:pt modelId="{3B99B0CB-D6D8-42FC-8ED7-414F1371917C}" type="sibTrans" cxnId="{5A7FD330-0393-470F-8F83-59F0B7FF13E6}">
      <dgm:prSet/>
      <dgm:spPr/>
      <dgm:t>
        <a:bodyPr/>
        <a:lstStyle/>
        <a:p>
          <a:endParaRPr lang="en-US"/>
        </a:p>
      </dgm:t>
    </dgm:pt>
    <dgm:pt modelId="{B0D8D848-D766-4C5A-BDF6-C9888FB63472}">
      <dgm:prSet/>
      <dgm:spPr/>
      <dgm:t>
        <a:bodyPr/>
        <a:lstStyle/>
        <a:p>
          <a:r>
            <a:rPr lang="en-US" b="0" i="0"/>
            <a:t>Employment</a:t>
          </a:r>
          <a:endParaRPr lang="en-US"/>
        </a:p>
      </dgm:t>
    </dgm:pt>
    <dgm:pt modelId="{45A3D30C-3EEA-4B1F-BB15-E42A4333FC1C}" type="parTrans" cxnId="{9B4AC52E-C4B4-49A1-B3E9-6398B8703FD3}">
      <dgm:prSet/>
      <dgm:spPr/>
      <dgm:t>
        <a:bodyPr/>
        <a:lstStyle/>
        <a:p>
          <a:endParaRPr lang="en-US"/>
        </a:p>
      </dgm:t>
    </dgm:pt>
    <dgm:pt modelId="{7C74F1EC-7609-4ECA-A70F-15580809D51C}" type="sibTrans" cxnId="{9B4AC52E-C4B4-49A1-B3E9-6398B8703FD3}">
      <dgm:prSet/>
      <dgm:spPr/>
      <dgm:t>
        <a:bodyPr/>
        <a:lstStyle/>
        <a:p>
          <a:endParaRPr lang="en-US"/>
        </a:p>
      </dgm:t>
    </dgm:pt>
    <dgm:pt modelId="{B19B88D4-4A51-44AF-9D17-8CFBDC00E77B}" type="pres">
      <dgm:prSet presAssocID="{C903B93D-EFC3-4281-A2C7-5B7F65A3C64C}" presName="linear" presStyleCnt="0">
        <dgm:presLayoutVars>
          <dgm:dir/>
          <dgm:animLvl val="lvl"/>
          <dgm:resizeHandles val="exact"/>
        </dgm:presLayoutVars>
      </dgm:prSet>
      <dgm:spPr/>
    </dgm:pt>
    <dgm:pt modelId="{6E8F7440-73E9-42AD-8393-54E6C364C5DD}" type="pres">
      <dgm:prSet presAssocID="{6C363A46-8E33-4F42-9FDF-A9C0207F125C}" presName="parentLin" presStyleCnt="0"/>
      <dgm:spPr/>
    </dgm:pt>
    <dgm:pt modelId="{3C1ED5F7-36B3-4FA8-9DA8-9E3C0614B634}" type="pres">
      <dgm:prSet presAssocID="{6C363A46-8E33-4F42-9FDF-A9C0207F125C}" presName="parentLeftMargin" presStyleLbl="node1" presStyleIdx="0" presStyleCnt="2"/>
      <dgm:spPr/>
    </dgm:pt>
    <dgm:pt modelId="{F2CCA560-356E-4FD5-B2AA-8CB54FA3B0EF}" type="pres">
      <dgm:prSet presAssocID="{6C363A46-8E33-4F42-9FDF-A9C0207F125C}" presName="parentText" presStyleLbl="node1" presStyleIdx="0" presStyleCnt="2">
        <dgm:presLayoutVars>
          <dgm:chMax val="0"/>
          <dgm:bulletEnabled val="1"/>
        </dgm:presLayoutVars>
      </dgm:prSet>
      <dgm:spPr/>
    </dgm:pt>
    <dgm:pt modelId="{714E897F-99AD-46AE-8718-2FBA18E3CDAF}" type="pres">
      <dgm:prSet presAssocID="{6C363A46-8E33-4F42-9FDF-A9C0207F125C}" presName="negativeSpace" presStyleCnt="0"/>
      <dgm:spPr/>
    </dgm:pt>
    <dgm:pt modelId="{F6410295-29B4-4E3B-82B5-A1134F25D01B}" type="pres">
      <dgm:prSet presAssocID="{6C363A46-8E33-4F42-9FDF-A9C0207F125C}" presName="childText" presStyleLbl="conFgAcc1" presStyleIdx="0" presStyleCnt="2">
        <dgm:presLayoutVars>
          <dgm:bulletEnabled val="1"/>
        </dgm:presLayoutVars>
      </dgm:prSet>
      <dgm:spPr/>
    </dgm:pt>
    <dgm:pt modelId="{F9C28268-2699-4E83-91BF-3EB3766D86AC}" type="pres">
      <dgm:prSet presAssocID="{3B99B0CB-D6D8-42FC-8ED7-414F1371917C}" presName="spaceBetweenRectangles" presStyleCnt="0"/>
      <dgm:spPr/>
    </dgm:pt>
    <dgm:pt modelId="{23A97F47-790A-4A0C-86CC-FA42FD040172}" type="pres">
      <dgm:prSet presAssocID="{B0D8D848-D766-4C5A-BDF6-C9888FB63472}" presName="parentLin" presStyleCnt="0"/>
      <dgm:spPr/>
    </dgm:pt>
    <dgm:pt modelId="{5F948FD5-7400-4377-9F48-78F458B50187}" type="pres">
      <dgm:prSet presAssocID="{B0D8D848-D766-4C5A-BDF6-C9888FB63472}" presName="parentLeftMargin" presStyleLbl="node1" presStyleIdx="0" presStyleCnt="2"/>
      <dgm:spPr/>
    </dgm:pt>
    <dgm:pt modelId="{0EF13F8D-38B6-4DC4-AB22-BF33747DA6E2}" type="pres">
      <dgm:prSet presAssocID="{B0D8D848-D766-4C5A-BDF6-C9888FB63472}" presName="parentText" presStyleLbl="node1" presStyleIdx="1" presStyleCnt="2">
        <dgm:presLayoutVars>
          <dgm:chMax val="0"/>
          <dgm:bulletEnabled val="1"/>
        </dgm:presLayoutVars>
      </dgm:prSet>
      <dgm:spPr/>
    </dgm:pt>
    <dgm:pt modelId="{C1A2F8C4-BB3D-4FB7-9EC8-02D573DC4812}" type="pres">
      <dgm:prSet presAssocID="{B0D8D848-D766-4C5A-BDF6-C9888FB63472}" presName="negativeSpace" presStyleCnt="0"/>
      <dgm:spPr/>
    </dgm:pt>
    <dgm:pt modelId="{B390AC13-7648-45A2-9869-79B5A8F89C43}" type="pres">
      <dgm:prSet presAssocID="{B0D8D848-D766-4C5A-BDF6-C9888FB63472}" presName="childText" presStyleLbl="conFgAcc1" presStyleIdx="1" presStyleCnt="2">
        <dgm:presLayoutVars>
          <dgm:bulletEnabled val="1"/>
        </dgm:presLayoutVars>
      </dgm:prSet>
      <dgm:spPr/>
    </dgm:pt>
  </dgm:ptLst>
  <dgm:cxnLst>
    <dgm:cxn modelId="{9B4AC52E-C4B4-49A1-B3E9-6398B8703FD3}" srcId="{C903B93D-EFC3-4281-A2C7-5B7F65A3C64C}" destId="{B0D8D848-D766-4C5A-BDF6-C9888FB63472}" srcOrd="1" destOrd="0" parTransId="{45A3D30C-3EEA-4B1F-BB15-E42A4333FC1C}" sibTransId="{7C74F1EC-7609-4ECA-A70F-15580809D51C}"/>
    <dgm:cxn modelId="{5A7FD330-0393-470F-8F83-59F0B7FF13E6}" srcId="{C903B93D-EFC3-4281-A2C7-5B7F65A3C64C}" destId="{6C363A46-8E33-4F42-9FDF-A9C0207F125C}" srcOrd="0" destOrd="0" parTransId="{F74960BE-315C-4FC9-B32A-1147DD6E6223}" sibTransId="{3B99B0CB-D6D8-42FC-8ED7-414F1371917C}"/>
    <dgm:cxn modelId="{DAA8DA58-E9F8-4F34-B177-F2E3FFC7BD07}" type="presOf" srcId="{B0D8D848-D766-4C5A-BDF6-C9888FB63472}" destId="{0EF13F8D-38B6-4DC4-AB22-BF33747DA6E2}" srcOrd="1" destOrd="0" presId="urn:microsoft.com/office/officeart/2005/8/layout/list1"/>
    <dgm:cxn modelId="{AF2E9E9E-BF02-43C1-9FF8-689C990A55BA}" type="presOf" srcId="{C903B93D-EFC3-4281-A2C7-5B7F65A3C64C}" destId="{B19B88D4-4A51-44AF-9D17-8CFBDC00E77B}" srcOrd="0" destOrd="0" presId="urn:microsoft.com/office/officeart/2005/8/layout/list1"/>
    <dgm:cxn modelId="{2231E7B4-64A3-4123-A550-34718B6C083B}" type="presOf" srcId="{B0D8D848-D766-4C5A-BDF6-C9888FB63472}" destId="{5F948FD5-7400-4377-9F48-78F458B50187}" srcOrd="0" destOrd="0" presId="urn:microsoft.com/office/officeart/2005/8/layout/list1"/>
    <dgm:cxn modelId="{331860CA-2878-47A6-BC3F-8A71C844393F}" type="presOf" srcId="{6C363A46-8E33-4F42-9FDF-A9C0207F125C}" destId="{F2CCA560-356E-4FD5-B2AA-8CB54FA3B0EF}" srcOrd="1" destOrd="0" presId="urn:microsoft.com/office/officeart/2005/8/layout/list1"/>
    <dgm:cxn modelId="{909BD0FD-8A41-4905-B90A-411845243844}" type="presOf" srcId="{6C363A46-8E33-4F42-9FDF-A9C0207F125C}" destId="{3C1ED5F7-36B3-4FA8-9DA8-9E3C0614B634}" srcOrd="0" destOrd="0" presId="urn:microsoft.com/office/officeart/2005/8/layout/list1"/>
    <dgm:cxn modelId="{A7AF0E99-4D5F-4AED-AE12-A0D4743D2181}" type="presParOf" srcId="{B19B88D4-4A51-44AF-9D17-8CFBDC00E77B}" destId="{6E8F7440-73E9-42AD-8393-54E6C364C5DD}" srcOrd="0" destOrd="0" presId="urn:microsoft.com/office/officeart/2005/8/layout/list1"/>
    <dgm:cxn modelId="{D13351C9-53B5-416A-AA5C-0A852CB1B572}" type="presParOf" srcId="{6E8F7440-73E9-42AD-8393-54E6C364C5DD}" destId="{3C1ED5F7-36B3-4FA8-9DA8-9E3C0614B634}" srcOrd="0" destOrd="0" presId="urn:microsoft.com/office/officeart/2005/8/layout/list1"/>
    <dgm:cxn modelId="{BFFD445F-ED36-493A-AC7C-2B20D4044117}" type="presParOf" srcId="{6E8F7440-73E9-42AD-8393-54E6C364C5DD}" destId="{F2CCA560-356E-4FD5-B2AA-8CB54FA3B0EF}" srcOrd="1" destOrd="0" presId="urn:microsoft.com/office/officeart/2005/8/layout/list1"/>
    <dgm:cxn modelId="{619B1A7F-FDB0-4E9A-A4B2-867E36CB08D3}" type="presParOf" srcId="{B19B88D4-4A51-44AF-9D17-8CFBDC00E77B}" destId="{714E897F-99AD-46AE-8718-2FBA18E3CDAF}" srcOrd="1" destOrd="0" presId="urn:microsoft.com/office/officeart/2005/8/layout/list1"/>
    <dgm:cxn modelId="{F2F58268-BCE1-47BC-A8CA-AEF0675A45C2}" type="presParOf" srcId="{B19B88D4-4A51-44AF-9D17-8CFBDC00E77B}" destId="{F6410295-29B4-4E3B-82B5-A1134F25D01B}" srcOrd="2" destOrd="0" presId="urn:microsoft.com/office/officeart/2005/8/layout/list1"/>
    <dgm:cxn modelId="{37EC9BA0-324F-4951-BB24-22F484C4339C}" type="presParOf" srcId="{B19B88D4-4A51-44AF-9D17-8CFBDC00E77B}" destId="{F9C28268-2699-4E83-91BF-3EB3766D86AC}" srcOrd="3" destOrd="0" presId="urn:microsoft.com/office/officeart/2005/8/layout/list1"/>
    <dgm:cxn modelId="{8012CE92-3610-4AF9-AA17-9602DD73673A}" type="presParOf" srcId="{B19B88D4-4A51-44AF-9D17-8CFBDC00E77B}" destId="{23A97F47-790A-4A0C-86CC-FA42FD040172}" srcOrd="4" destOrd="0" presId="urn:microsoft.com/office/officeart/2005/8/layout/list1"/>
    <dgm:cxn modelId="{F481E0E3-F321-4DE6-BA6C-DE9F973797B2}" type="presParOf" srcId="{23A97F47-790A-4A0C-86CC-FA42FD040172}" destId="{5F948FD5-7400-4377-9F48-78F458B50187}" srcOrd="0" destOrd="0" presId="urn:microsoft.com/office/officeart/2005/8/layout/list1"/>
    <dgm:cxn modelId="{0EDE46CE-B28A-42A4-8D98-90F53F50E5C7}" type="presParOf" srcId="{23A97F47-790A-4A0C-86CC-FA42FD040172}" destId="{0EF13F8D-38B6-4DC4-AB22-BF33747DA6E2}" srcOrd="1" destOrd="0" presId="urn:microsoft.com/office/officeart/2005/8/layout/list1"/>
    <dgm:cxn modelId="{E403A7C4-4812-4BC7-9908-9F9CE6C370C7}" type="presParOf" srcId="{B19B88D4-4A51-44AF-9D17-8CFBDC00E77B}" destId="{C1A2F8C4-BB3D-4FB7-9EC8-02D573DC4812}" srcOrd="5" destOrd="0" presId="urn:microsoft.com/office/officeart/2005/8/layout/list1"/>
    <dgm:cxn modelId="{582AC005-B515-4AE1-88B2-DA7DDBA27195}" type="presParOf" srcId="{B19B88D4-4A51-44AF-9D17-8CFBDC00E77B}" destId="{B390AC13-7648-45A2-9869-79B5A8F89C4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4BD42D-CEE7-4AC7-89A9-FC760A6B2E8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ADDC05D-ABC5-4E1D-AAD3-62C96B94F64C}">
      <dgm:prSet/>
      <dgm:spPr/>
      <dgm:t>
        <a:bodyPr/>
        <a:lstStyle/>
        <a:p>
          <a:r>
            <a:rPr lang="en-US"/>
            <a:t>Colleges look for students who will contribute to their campus both inside and outside the classroom, as well as their communities.</a:t>
          </a:r>
        </a:p>
      </dgm:t>
    </dgm:pt>
    <dgm:pt modelId="{B70F0E60-2CDB-41A4-8A64-128811AFE74B}" type="parTrans" cxnId="{5CFE291C-0A2D-42A5-AACF-68006FD1C6ED}">
      <dgm:prSet/>
      <dgm:spPr/>
      <dgm:t>
        <a:bodyPr/>
        <a:lstStyle/>
        <a:p>
          <a:endParaRPr lang="en-US"/>
        </a:p>
      </dgm:t>
    </dgm:pt>
    <dgm:pt modelId="{CCD5A945-D2E9-4BD6-B7DE-8CA150521201}" type="sibTrans" cxnId="{5CFE291C-0A2D-42A5-AACF-68006FD1C6ED}">
      <dgm:prSet/>
      <dgm:spPr/>
      <dgm:t>
        <a:bodyPr/>
        <a:lstStyle/>
        <a:p>
          <a:endParaRPr lang="en-US"/>
        </a:p>
      </dgm:t>
    </dgm:pt>
    <dgm:pt modelId="{5CBBB696-7345-44A5-B98E-1E5AE07814A5}">
      <dgm:prSet/>
      <dgm:spPr/>
      <dgm:t>
        <a:bodyPr/>
        <a:lstStyle/>
        <a:p>
          <a:r>
            <a:rPr lang="en-US"/>
            <a:t>QUALITY over QUANTITY! Do not attempt to join every club or sport on campus. Pick a few activities and do them well. Be a leader by holding office in a club.</a:t>
          </a:r>
        </a:p>
      </dgm:t>
    </dgm:pt>
    <dgm:pt modelId="{9F4D9CE7-118D-424E-A4BF-CCDA8F6CDC36}" type="parTrans" cxnId="{CF7DB8E6-A98A-4C63-9200-94880204B910}">
      <dgm:prSet/>
      <dgm:spPr/>
      <dgm:t>
        <a:bodyPr/>
        <a:lstStyle/>
        <a:p>
          <a:endParaRPr lang="en-US"/>
        </a:p>
      </dgm:t>
    </dgm:pt>
    <dgm:pt modelId="{E8E9FA95-CCD8-4F5B-91A7-EF6A303F60F4}" type="sibTrans" cxnId="{CF7DB8E6-A98A-4C63-9200-94880204B910}">
      <dgm:prSet/>
      <dgm:spPr/>
      <dgm:t>
        <a:bodyPr/>
        <a:lstStyle/>
        <a:p>
          <a:endParaRPr lang="en-US"/>
        </a:p>
      </dgm:t>
    </dgm:pt>
    <dgm:pt modelId="{B542D3CC-526A-4177-A654-1CC7189EF54D}">
      <dgm:prSet/>
      <dgm:spPr/>
      <dgm:t>
        <a:bodyPr/>
        <a:lstStyle/>
        <a:p>
          <a:r>
            <a:rPr lang="en-US"/>
            <a:t>Be well rounded by varying your activities.</a:t>
          </a:r>
        </a:p>
      </dgm:t>
    </dgm:pt>
    <dgm:pt modelId="{3C029850-77E1-44F2-95D6-640E8E75FA1B}" type="parTrans" cxnId="{4B196F88-2159-47B5-88D4-088B6481E3C7}">
      <dgm:prSet/>
      <dgm:spPr/>
      <dgm:t>
        <a:bodyPr/>
        <a:lstStyle/>
        <a:p>
          <a:endParaRPr lang="en-US"/>
        </a:p>
      </dgm:t>
    </dgm:pt>
    <dgm:pt modelId="{D8C4C7FD-25B4-42F7-8BAC-0A9B07FC84C8}" type="sibTrans" cxnId="{4B196F88-2159-47B5-88D4-088B6481E3C7}">
      <dgm:prSet/>
      <dgm:spPr/>
      <dgm:t>
        <a:bodyPr/>
        <a:lstStyle/>
        <a:p>
          <a:endParaRPr lang="en-US"/>
        </a:p>
      </dgm:t>
    </dgm:pt>
    <dgm:pt modelId="{9BB4A091-8637-426B-A5AE-3AEF870FB696}">
      <dgm:prSet/>
      <dgm:spPr/>
      <dgm:t>
        <a:bodyPr/>
        <a:lstStyle/>
        <a:p>
          <a:r>
            <a:rPr lang="en-US"/>
            <a:t>Quality  volunteer hours through school and/or community organizations are also looked at favorably for both admissions and scholarships.</a:t>
          </a:r>
        </a:p>
      </dgm:t>
    </dgm:pt>
    <dgm:pt modelId="{3590051E-8FF3-4D67-95DB-B3D2F6A092B5}" type="parTrans" cxnId="{F2B515B9-AEF1-4AF2-BFF4-9F94AEEB81AC}">
      <dgm:prSet/>
      <dgm:spPr/>
      <dgm:t>
        <a:bodyPr/>
        <a:lstStyle/>
        <a:p>
          <a:endParaRPr lang="en-US"/>
        </a:p>
      </dgm:t>
    </dgm:pt>
    <dgm:pt modelId="{23447D28-1C3E-43C6-BE3F-B0C48DBE2F1C}" type="sibTrans" cxnId="{F2B515B9-AEF1-4AF2-BFF4-9F94AEEB81AC}">
      <dgm:prSet/>
      <dgm:spPr/>
      <dgm:t>
        <a:bodyPr/>
        <a:lstStyle/>
        <a:p>
          <a:endParaRPr lang="en-US"/>
        </a:p>
      </dgm:t>
    </dgm:pt>
    <dgm:pt modelId="{CD2CF01D-2CB9-4BBA-84D8-B8461D4575F0}" type="pres">
      <dgm:prSet presAssocID="{414BD42D-CEE7-4AC7-89A9-FC760A6B2E88}" presName="root" presStyleCnt="0">
        <dgm:presLayoutVars>
          <dgm:dir/>
          <dgm:resizeHandles val="exact"/>
        </dgm:presLayoutVars>
      </dgm:prSet>
      <dgm:spPr/>
    </dgm:pt>
    <dgm:pt modelId="{8571CCEB-883F-42A0-9D5B-2A09A84F07DB}" type="pres">
      <dgm:prSet presAssocID="{CADDC05D-ABC5-4E1D-AAD3-62C96B94F64C}" presName="compNode" presStyleCnt="0"/>
      <dgm:spPr/>
    </dgm:pt>
    <dgm:pt modelId="{65176396-7862-407F-B4DA-D23C77645AD8}" type="pres">
      <dgm:prSet presAssocID="{CADDC05D-ABC5-4E1D-AAD3-62C96B94F64C}" presName="bgRect" presStyleLbl="bgShp" presStyleIdx="0" presStyleCnt="4"/>
      <dgm:spPr/>
    </dgm:pt>
    <dgm:pt modelId="{948FC2F6-AB6C-4874-A633-51010E97B3D8}" type="pres">
      <dgm:prSet presAssocID="{CADDC05D-ABC5-4E1D-AAD3-62C96B94F6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005DD3C-863C-407D-B1FC-86144E23FB47}" type="pres">
      <dgm:prSet presAssocID="{CADDC05D-ABC5-4E1D-AAD3-62C96B94F64C}" presName="spaceRect" presStyleCnt="0"/>
      <dgm:spPr/>
    </dgm:pt>
    <dgm:pt modelId="{2AF6FC41-CC17-4B1D-B06B-10C4E12FEA50}" type="pres">
      <dgm:prSet presAssocID="{CADDC05D-ABC5-4E1D-AAD3-62C96B94F64C}" presName="parTx" presStyleLbl="revTx" presStyleIdx="0" presStyleCnt="4">
        <dgm:presLayoutVars>
          <dgm:chMax val="0"/>
          <dgm:chPref val="0"/>
        </dgm:presLayoutVars>
      </dgm:prSet>
      <dgm:spPr/>
    </dgm:pt>
    <dgm:pt modelId="{2F1C2F92-F781-4614-9D3B-75544A3AB9C8}" type="pres">
      <dgm:prSet presAssocID="{CCD5A945-D2E9-4BD6-B7DE-8CA150521201}" presName="sibTrans" presStyleCnt="0"/>
      <dgm:spPr/>
    </dgm:pt>
    <dgm:pt modelId="{98A501D6-3C98-4BD2-A5A3-1AB8C85994D6}" type="pres">
      <dgm:prSet presAssocID="{5CBBB696-7345-44A5-B98E-1E5AE07814A5}" presName="compNode" presStyleCnt="0"/>
      <dgm:spPr/>
    </dgm:pt>
    <dgm:pt modelId="{9E56F776-3BC5-4417-A536-706825072565}" type="pres">
      <dgm:prSet presAssocID="{5CBBB696-7345-44A5-B98E-1E5AE07814A5}" presName="bgRect" presStyleLbl="bgShp" presStyleIdx="1" presStyleCnt="4"/>
      <dgm:spPr/>
    </dgm:pt>
    <dgm:pt modelId="{2995062F-213E-4BA5-ABF3-5F7B08BC7A4A}" type="pres">
      <dgm:prSet presAssocID="{5CBBB696-7345-44A5-B98E-1E5AE07814A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E6EBB7B1-0F8B-4B72-A57D-67F055CAF88D}" type="pres">
      <dgm:prSet presAssocID="{5CBBB696-7345-44A5-B98E-1E5AE07814A5}" presName="spaceRect" presStyleCnt="0"/>
      <dgm:spPr/>
    </dgm:pt>
    <dgm:pt modelId="{3A5105DA-0834-4931-92EC-76A05EDEAE57}" type="pres">
      <dgm:prSet presAssocID="{5CBBB696-7345-44A5-B98E-1E5AE07814A5}" presName="parTx" presStyleLbl="revTx" presStyleIdx="1" presStyleCnt="4">
        <dgm:presLayoutVars>
          <dgm:chMax val="0"/>
          <dgm:chPref val="0"/>
        </dgm:presLayoutVars>
      </dgm:prSet>
      <dgm:spPr/>
    </dgm:pt>
    <dgm:pt modelId="{E1AD421E-2C04-4E70-8508-25B536605289}" type="pres">
      <dgm:prSet presAssocID="{E8E9FA95-CCD8-4F5B-91A7-EF6A303F60F4}" presName="sibTrans" presStyleCnt="0"/>
      <dgm:spPr/>
    </dgm:pt>
    <dgm:pt modelId="{195F2A78-FB71-4C5B-975E-10B53BD46078}" type="pres">
      <dgm:prSet presAssocID="{B542D3CC-526A-4177-A654-1CC7189EF54D}" presName="compNode" presStyleCnt="0"/>
      <dgm:spPr/>
    </dgm:pt>
    <dgm:pt modelId="{2C4737CD-950C-4CC4-BA99-9593EA09E8A2}" type="pres">
      <dgm:prSet presAssocID="{B542D3CC-526A-4177-A654-1CC7189EF54D}" presName="bgRect" presStyleLbl="bgShp" presStyleIdx="2" presStyleCnt="4"/>
      <dgm:spPr/>
    </dgm:pt>
    <dgm:pt modelId="{A057DAE1-E4E3-4548-8A63-C7929505C659}" type="pres">
      <dgm:prSet presAssocID="{B542D3CC-526A-4177-A654-1CC7189EF5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ch ball"/>
        </a:ext>
      </dgm:extLst>
    </dgm:pt>
    <dgm:pt modelId="{F4A92EA8-AA21-422E-8D0A-E11043198E78}" type="pres">
      <dgm:prSet presAssocID="{B542D3CC-526A-4177-A654-1CC7189EF54D}" presName="spaceRect" presStyleCnt="0"/>
      <dgm:spPr/>
    </dgm:pt>
    <dgm:pt modelId="{317BF120-0DD2-4801-9FDA-88224880080E}" type="pres">
      <dgm:prSet presAssocID="{B542D3CC-526A-4177-A654-1CC7189EF54D}" presName="parTx" presStyleLbl="revTx" presStyleIdx="2" presStyleCnt="4">
        <dgm:presLayoutVars>
          <dgm:chMax val="0"/>
          <dgm:chPref val="0"/>
        </dgm:presLayoutVars>
      </dgm:prSet>
      <dgm:spPr/>
    </dgm:pt>
    <dgm:pt modelId="{F8BC61B0-1B34-4A70-A0E9-5CE9FA754645}" type="pres">
      <dgm:prSet presAssocID="{D8C4C7FD-25B4-42F7-8BAC-0A9B07FC84C8}" presName="sibTrans" presStyleCnt="0"/>
      <dgm:spPr/>
    </dgm:pt>
    <dgm:pt modelId="{B3CB4153-3F40-40BC-8A2F-29D4E094E47C}" type="pres">
      <dgm:prSet presAssocID="{9BB4A091-8637-426B-A5AE-3AEF870FB696}" presName="compNode" presStyleCnt="0"/>
      <dgm:spPr/>
    </dgm:pt>
    <dgm:pt modelId="{CF84C965-C3EB-4BC8-9D38-4CD260921BD3}" type="pres">
      <dgm:prSet presAssocID="{9BB4A091-8637-426B-A5AE-3AEF870FB696}" presName="bgRect" presStyleLbl="bgShp" presStyleIdx="3" presStyleCnt="4"/>
      <dgm:spPr/>
    </dgm:pt>
    <dgm:pt modelId="{29F649CE-3018-453D-8F29-D7A28B312E87}" type="pres">
      <dgm:prSet presAssocID="{9BB4A091-8637-426B-A5AE-3AEF870FB6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F4368CDC-B6F4-4F11-A358-43F483D4278B}" type="pres">
      <dgm:prSet presAssocID="{9BB4A091-8637-426B-A5AE-3AEF870FB696}" presName="spaceRect" presStyleCnt="0"/>
      <dgm:spPr/>
    </dgm:pt>
    <dgm:pt modelId="{2BC57504-59F4-44D5-B3D7-A80FD0845583}" type="pres">
      <dgm:prSet presAssocID="{9BB4A091-8637-426B-A5AE-3AEF870FB696}" presName="parTx" presStyleLbl="revTx" presStyleIdx="3" presStyleCnt="4">
        <dgm:presLayoutVars>
          <dgm:chMax val="0"/>
          <dgm:chPref val="0"/>
        </dgm:presLayoutVars>
      </dgm:prSet>
      <dgm:spPr/>
    </dgm:pt>
  </dgm:ptLst>
  <dgm:cxnLst>
    <dgm:cxn modelId="{6548B012-B974-4DC6-BD78-74AB4922AF5C}" type="presOf" srcId="{5CBBB696-7345-44A5-B98E-1E5AE07814A5}" destId="{3A5105DA-0834-4931-92EC-76A05EDEAE57}" srcOrd="0" destOrd="0" presId="urn:microsoft.com/office/officeart/2018/2/layout/IconVerticalSolidList"/>
    <dgm:cxn modelId="{226FA513-5B24-4B8D-A71F-985B14F933F6}" type="presOf" srcId="{B542D3CC-526A-4177-A654-1CC7189EF54D}" destId="{317BF120-0DD2-4801-9FDA-88224880080E}" srcOrd="0" destOrd="0" presId="urn:microsoft.com/office/officeart/2018/2/layout/IconVerticalSolidList"/>
    <dgm:cxn modelId="{5CFE291C-0A2D-42A5-AACF-68006FD1C6ED}" srcId="{414BD42D-CEE7-4AC7-89A9-FC760A6B2E88}" destId="{CADDC05D-ABC5-4E1D-AAD3-62C96B94F64C}" srcOrd="0" destOrd="0" parTransId="{B70F0E60-2CDB-41A4-8A64-128811AFE74B}" sibTransId="{CCD5A945-D2E9-4BD6-B7DE-8CA150521201}"/>
    <dgm:cxn modelId="{8BEE0D5C-4463-4D2D-BA9E-732F085F1270}" type="presOf" srcId="{CADDC05D-ABC5-4E1D-AAD3-62C96B94F64C}" destId="{2AF6FC41-CC17-4B1D-B06B-10C4E12FEA50}" srcOrd="0" destOrd="0" presId="urn:microsoft.com/office/officeart/2018/2/layout/IconVerticalSolidList"/>
    <dgm:cxn modelId="{24685A5E-93BA-4FB0-ADF2-080C8AAE983A}" type="presOf" srcId="{414BD42D-CEE7-4AC7-89A9-FC760A6B2E88}" destId="{CD2CF01D-2CB9-4BBA-84D8-B8461D4575F0}" srcOrd="0" destOrd="0" presId="urn:microsoft.com/office/officeart/2018/2/layout/IconVerticalSolidList"/>
    <dgm:cxn modelId="{4B196F88-2159-47B5-88D4-088B6481E3C7}" srcId="{414BD42D-CEE7-4AC7-89A9-FC760A6B2E88}" destId="{B542D3CC-526A-4177-A654-1CC7189EF54D}" srcOrd="2" destOrd="0" parTransId="{3C029850-77E1-44F2-95D6-640E8E75FA1B}" sibTransId="{D8C4C7FD-25B4-42F7-8BAC-0A9B07FC84C8}"/>
    <dgm:cxn modelId="{F2B515B9-AEF1-4AF2-BFF4-9F94AEEB81AC}" srcId="{414BD42D-CEE7-4AC7-89A9-FC760A6B2E88}" destId="{9BB4A091-8637-426B-A5AE-3AEF870FB696}" srcOrd="3" destOrd="0" parTransId="{3590051E-8FF3-4D67-95DB-B3D2F6A092B5}" sibTransId="{23447D28-1C3E-43C6-BE3F-B0C48DBE2F1C}"/>
    <dgm:cxn modelId="{624582D1-CB9C-4375-9204-C2325B2A06D6}" type="presOf" srcId="{9BB4A091-8637-426B-A5AE-3AEF870FB696}" destId="{2BC57504-59F4-44D5-B3D7-A80FD0845583}" srcOrd="0" destOrd="0" presId="urn:microsoft.com/office/officeart/2018/2/layout/IconVerticalSolidList"/>
    <dgm:cxn modelId="{CF7DB8E6-A98A-4C63-9200-94880204B910}" srcId="{414BD42D-CEE7-4AC7-89A9-FC760A6B2E88}" destId="{5CBBB696-7345-44A5-B98E-1E5AE07814A5}" srcOrd="1" destOrd="0" parTransId="{9F4D9CE7-118D-424E-A4BF-CCDA8F6CDC36}" sibTransId="{E8E9FA95-CCD8-4F5B-91A7-EF6A303F60F4}"/>
    <dgm:cxn modelId="{6F4443BA-F7FE-4DFD-9867-8B3852183AFA}" type="presParOf" srcId="{CD2CF01D-2CB9-4BBA-84D8-B8461D4575F0}" destId="{8571CCEB-883F-42A0-9D5B-2A09A84F07DB}" srcOrd="0" destOrd="0" presId="urn:microsoft.com/office/officeart/2018/2/layout/IconVerticalSolidList"/>
    <dgm:cxn modelId="{18D71DC5-DC6B-46A6-866C-5EC5EF548163}" type="presParOf" srcId="{8571CCEB-883F-42A0-9D5B-2A09A84F07DB}" destId="{65176396-7862-407F-B4DA-D23C77645AD8}" srcOrd="0" destOrd="0" presId="urn:microsoft.com/office/officeart/2018/2/layout/IconVerticalSolidList"/>
    <dgm:cxn modelId="{9953492E-9305-45FB-9DD5-5F6453F2CDD6}" type="presParOf" srcId="{8571CCEB-883F-42A0-9D5B-2A09A84F07DB}" destId="{948FC2F6-AB6C-4874-A633-51010E97B3D8}" srcOrd="1" destOrd="0" presId="urn:microsoft.com/office/officeart/2018/2/layout/IconVerticalSolidList"/>
    <dgm:cxn modelId="{CFAE1E3B-E64E-4B81-A7D9-796D737EFD08}" type="presParOf" srcId="{8571CCEB-883F-42A0-9D5B-2A09A84F07DB}" destId="{B005DD3C-863C-407D-B1FC-86144E23FB47}" srcOrd="2" destOrd="0" presId="urn:microsoft.com/office/officeart/2018/2/layout/IconVerticalSolidList"/>
    <dgm:cxn modelId="{0729D9DD-34F5-4457-876E-5785ECD725D5}" type="presParOf" srcId="{8571CCEB-883F-42A0-9D5B-2A09A84F07DB}" destId="{2AF6FC41-CC17-4B1D-B06B-10C4E12FEA50}" srcOrd="3" destOrd="0" presId="urn:microsoft.com/office/officeart/2018/2/layout/IconVerticalSolidList"/>
    <dgm:cxn modelId="{A7B6851B-C336-4BE8-8540-FE24F0BE0FDA}" type="presParOf" srcId="{CD2CF01D-2CB9-4BBA-84D8-B8461D4575F0}" destId="{2F1C2F92-F781-4614-9D3B-75544A3AB9C8}" srcOrd="1" destOrd="0" presId="urn:microsoft.com/office/officeart/2018/2/layout/IconVerticalSolidList"/>
    <dgm:cxn modelId="{5D3403F7-50DC-4249-B355-7D661922F2BA}" type="presParOf" srcId="{CD2CF01D-2CB9-4BBA-84D8-B8461D4575F0}" destId="{98A501D6-3C98-4BD2-A5A3-1AB8C85994D6}" srcOrd="2" destOrd="0" presId="urn:microsoft.com/office/officeart/2018/2/layout/IconVerticalSolidList"/>
    <dgm:cxn modelId="{CAFD9128-F2A7-4478-97F6-A81ABF940991}" type="presParOf" srcId="{98A501D6-3C98-4BD2-A5A3-1AB8C85994D6}" destId="{9E56F776-3BC5-4417-A536-706825072565}" srcOrd="0" destOrd="0" presId="urn:microsoft.com/office/officeart/2018/2/layout/IconVerticalSolidList"/>
    <dgm:cxn modelId="{9D67A14A-862B-4197-A403-D855B185B747}" type="presParOf" srcId="{98A501D6-3C98-4BD2-A5A3-1AB8C85994D6}" destId="{2995062F-213E-4BA5-ABF3-5F7B08BC7A4A}" srcOrd="1" destOrd="0" presId="urn:microsoft.com/office/officeart/2018/2/layout/IconVerticalSolidList"/>
    <dgm:cxn modelId="{9B8012BC-BEAC-43B9-83BB-209F34442108}" type="presParOf" srcId="{98A501D6-3C98-4BD2-A5A3-1AB8C85994D6}" destId="{E6EBB7B1-0F8B-4B72-A57D-67F055CAF88D}" srcOrd="2" destOrd="0" presId="urn:microsoft.com/office/officeart/2018/2/layout/IconVerticalSolidList"/>
    <dgm:cxn modelId="{50D3525A-98B1-4975-A3A7-4506E1A47D7A}" type="presParOf" srcId="{98A501D6-3C98-4BD2-A5A3-1AB8C85994D6}" destId="{3A5105DA-0834-4931-92EC-76A05EDEAE57}" srcOrd="3" destOrd="0" presId="urn:microsoft.com/office/officeart/2018/2/layout/IconVerticalSolidList"/>
    <dgm:cxn modelId="{24B4E5F9-14AB-44D9-BAF1-3124D3B7F597}" type="presParOf" srcId="{CD2CF01D-2CB9-4BBA-84D8-B8461D4575F0}" destId="{E1AD421E-2C04-4E70-8508-25B536605289}" srcOrd="3" destOrd="0" presId="urn:microsoft.com/office/officeart/2018/2/layout/IconVerticalSolidList"/>
    <dgm:cxn modelId="{60049570-8C19-4344-BB28-6F767C7B35D0}" type="presParOf" srcId="{CD2CF01D-2CB9-4BBA-84D8-B8461D4575F0}" destId="{195F2A78-FB71-4C5B-975E-10B53BD46078}" srcOrd="4" destOrd="0" presId="urn:microsoft.com/office/officeart/2018/2/layout/IconVerticalSolidList"/>
    <dgm:cxn modelId="{BCA69128-60ED-48E9-83E7-755E63D60339}" type="presParOf" srcId="{195F2A78-FB71-4C5B-975E-10B53BD46078}" destId="{2C4737CD-950C-4CC4-BA99-9593EA09E8A2}" srcOrd="0" destOrd="0" presId="urn:microsoft.com/office/officeart/2018/2/layout/IconVerticalSolidList"/>
    <dgm:cxn modelId="{62410EDE-9F3D-4009-A23F-8843039C607E}" type="presParOf" srcId="{195F2A78-FB71-4C5B-975E-10B53BD46078}" destId="{A057DAE1-E4E3-4548-8A63-C7929505C659}" srcOrd="1" destOrd="0" presId="urn:microsoft.com/office/officeart/2018/2/layout/IconVerticalSolidList"/>
    <dgm:cxn modelId="{03EED44B-4B97-47A1-969B-C3DC6837A7D2}" type="presParOf" srcId="{195F2A78-FB71-4C5B-975E-10B53BD46078}" destId="{F4A92EA8-AA21-422E-8D0A-E11043198E78}" srcOrd="2" destOrd="0" presId="urn:microsoft.com/office/officeart/2018/2/layout/IconVerticalSolidList"/>
    <dgm:cxn modelId="{E8699FC7-7F1F-4526-B13E-2BAC1F4B83C5}" type="presParOf" srcId="{195F2A78-FB71-4C5B-975E-10B53BD46078}" destId="{317BF120-0DD2-4801-9FDA-88224880080E}" srcOrd="3" destOrd="0" presId="urn:microsoft.com/office/officeart/2018/2/layout/IconVerticalSolidList"/>
    <dgm:cxn modelId="{9913C596-EDAB-4143-89EB-D19B5ED19B11}" type="presParOf" srcId="{CD2CF01D-2CB9-4BBA-84D8-B8461D4575F0}" destId="{F8BC61B0-1B34-4A70-A0E9-5CE9FA754645}" srcOrd="5" destOrd="0" presId="urn:microsoft.com/office/officeart/2018/2/layout/IconVerticalSolidList"/>
    <dgm:cxn modelId="{370E5669-F575-46DC-889A-15307E4AA1E0}" type="presParOf" srcId="{CD2CF01D-2CB9-4BBA-84D8-B8461D4575F0}" destId="{B3CB4153-3F40-40BC-8A2F-29D4E094E47C}" srcOrd="6" destOrd="0" presId="urn:microsoft.com/office/officeart/2018/2/layout/IconVerticalSolidList"/>
    <dgm:cxn modelId="{969116DA-AB44-4330-96E9-D3EBCA8F9895}" type="presParOf" srcId="{B3CB4153-3F40-40BC-8A2F-29D4E094E47C}" destId="{CF84C965-C3EB-4BC8-9D38-4CD260921BD3}" srcOrd="0" destOrd="0" presId="urn:microsoft.com/office/officeart/2018/2/layout/IconVerticalSolidList"/>
    <dgm:cxn modelId="{41CCB0D4-AECF-4C3B-A42D-955DF5CEB608}" type="presParOf" srcId="{B3CB4153-3F40-40BC-8A2F-29D4E094E47C}" destId="{29F649CE-3018-453D-8F29-D7A28B312E87}" srcOrd="1" destOrd="0" presId="urn:microsoft.com/office/officeart/2018/2/layout/IconVerticalSolidList"/>
    <dgm:cxn modelId="{49C3FCE7-18B7-4D4D-A604-83FB21BCCB95}" type="presParOf" srcId="{B3CB4153-3F40-40BC-8A2F-29D4E094E47C}" destId="{F4368CDC-B6F4-4F11-A358-43F483D4278B}" srcOrd="2" destOrd="0" presId="urn:microsoft.com/office/officeart/2018/2/layout/IconVerticalSolidList"/>
    <dgm:cxn modelId="{860DCBF7-7822-4A6F-94C3-B69F01F7106C}" type="presParOf" srcId="{B3CB4153-3F40-40BC-8A2F-29D4E094E47C}" destId="{2BC57504-59F4-44D5-B3D7-A80FD084558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D61312-728F-4119-AECA-F2FFF526EA58}"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C31EA178-0C5A-4580-804E-E0F668988B07}">
      <dgm:prSet/>
      <dgm:spPr/>
      <dgm:t>
        <a:bodyPr/>
        <a:lstStyle/>
        <a:p>
          <a:r>
            <a:rPr lang="en-US" b="1" i="0"/>
            <a:t>Many colleges use essays to learn about you. Another humanizing piece of your application.</a:t>
          </a:r>
          <a:endParaRPr lang="en-US"/>
        </a:p>
      </dgm:t>
    </dgm:pt>
    <dgm:pt modelId="{E810865F-97E2-4C57-B4F2-BEBFF5EB6033}" type="parTrans" cxnId="{0DB799A4-43E2-452B-94C9-764DB7ECD43E}">
      <dgm:prSet/>
      <dgm:spPr/>
      <dgm:t>
        <a:bodyPr/>
        <a:lstStyle/>
        <a:p>
          <a:endParaRPr lang="en-US"/>
        </a:p>
      </dgm:t>
    </dgm:pt>
    <dgm:pt modelId="{F83C7164-7D07-4621-96A6-D8FD7D874CA7}" type="sibTrans" cxnId="{0DB799A4-43E2-452B-94C9-764DB7ECD43E}">
      <dgm:prSet/>
      <dgm:spPr/>
      <dgm:t>
        <a:bodyPr/>
        <a:lstStyle/>
        <a:p>
          <a:endParaRPr lang="en-US"/>
        </a:p>
      </dgm:t>
    </dgm:pt>
    <dgm:pt modelId="{D103F391-58E2-4252-80D9-84DCB0A5D245}">
      <dgm:prSet/>
      <dgm:spPr/>
      <dgm:t>
        <a:bodyPr/>
        <a:lstStyle/>
        <a:p>
          <a:r>
            <a:rPr lang="en-US" b="1" i="0"/>
            <a:t>It needs to be carefully constructed, interesting, informative and clever so you will stand out. Be original!</a:t>
          </a:r>
          <a:endParaRPr lang="en-US"/>
        </a:p>
      </dgm:t>
    </dgm:pt>
    <dgm:pt modelId="{77EE21E4-C9A3-49D5-9BD7-19DF0C2F0BBE}" type="parTrans" cxnId="{80D58546-BEAA-4AD8-8CEF-F253B0DD0E3B}">
      <dgm:prSet/>
      <dgm:spPr/>
      <dgm:t>
        <a:bodyPr/>
        <a:lstStyle/>
        <a:p>
          <a:endParaRPr lang="en-US"/>
        </a:p>
      </dgm:t>
    </dgm:pt>
    <dgm:pt modelId="{4CC38CFA-7D18-4430-ADF8-E66183506F93}" type="sibTrans" cxnId="{80D58546-BEAA-4AD8-8CEF-F253B0DD0E3B}">
      <dgm:prSet/>
      <dgm:spPr/>
      <dgm:t>
        <a:bodyPr/>
        <a:lstStyle/>
        <a:p>
          <a:endParaRPr lang="en-US"/>
        </a:p>
      </dgm:t>
    </dgm:pt>
    <dgm:pt modelId="{EC816691-DD25-4909-8289-BCAB92A68E89}">
      <dgm:prSet/>
      <dgm:spPr/>
      <dgm:t>
        <a:bodyPr/>
        <a:lstStyle/>
        <a:p>
          <a:r>
            <a:rPr lang="en-US" b="1" i="0"/>
            <a:t>If an essay is optional, do it! Pay attention to punctuation, spelling, grammar and word choice.</a:t>
          </a:r>
          <a:endParaRPr lang="en-US"/>
        </a:p>
      </dgm:t>
    </dgm:pt>
    <dgm:pt modelId="{8E60CEE5-4301-4310-BB90-9F0BEC1C7516}" type="parTrans" cxnId="{D47F8C41-492D-4F04-B16E-8AF8AA02D185}">
      <dgm:prSet/>
      <dgm:spPr/>
      <dgm:t>
        <a:bodyPr/>
        <a:lstStyle/>
        <a:p>
          <a:endParaRPr lang="en-US"/>
        </a:p>
      </dgm:t>
    </dgm:pt>
    <dgm:pt modelId="{18C7ACFD-535A-48BB-BCBF-6C4A84AA4198}" type="sibTrans" cxnId="{D47F8C41-492D-4F04-B16E-8AF8AA02D185}">
      <dgm:prSet/>
      <dgm:spPr/>
      <dgm:t>
        <a:bodyPr/>
        <a:lstStyle/>
        <a:p>
          <a:endParaRPr lang="en-US"/>
        </a:p>
      </dgm:t>
    </dgm:pt>
    <dgm:pt modelId="{E04BD1B6-461E-4011-B442-4B7707483CBE}">
      <dgm:prSet/>
      <dgm:spPr/>
      <dgm:t>
        <a:bodyPr/>
        <a:lstStyle/>
        <a:p>
          <a:r>
            <a:rPr lang="en-US" b="1" i="0"/>
            <a:t>Proofread, proofread, proofread and also ask someone else to proofread such as an English teacher.</a:t>
          </a:r>
          <a:endParaRPr lang="en-US"/>
        </a:p>
      </dgm:t>
    </dgm:pt>
    <dgm:pt modelId="{020B8D98-157C-474F-B95A-1A168A96F695}" type="parTrans" cxnId="{2FDA2861-B8F0-4ED0-9BBE-0163AAD45363}">
      <dgm:prSet/>
      <dgm:spPr/>
      <dgm:t>
        <a:bodyPr/>
        <a:lstStyle/>
        <a:p>
          <a:endParaRPr lang="en-US"/>
        </a:p>
      </dgm:t>
    </dgm:pt>
    <dgm:pt modelId="{8C2B2E04-CDAF-424A-B387-69443F6B2753}" type="sibTrans" cxnId="{2FDA2861-B8F0-4ED0-9BBE-0163AAD45363}">
      <dgm:prSet/>
      <dgm:spPr/>
      <dgm:t>
        <a:bodyPr/>
        <a:lstStyle/>
        <a:p>
          <a:endParaRPr lang="en-US"/>
        </a:p>
      </dgm:t>
    </dgm:pt>
    <dgm:pt modelId="{C584AB99-58DB-4193-97B3-F7A75E6F5184}">
      <dgm:prSet/>
      <dgm:spPr/>
      <dgm:t>
        <a:bodyPr/>
        <a:lstStyle/>
        <a:p>
          <a:r>
            <a:rPr lang="en-US" b="1" i="0"/>
            <a:t>Remember you never get a second chance to make a first impression with your essay. </a:t>
          </a:r>
          <a:endParaRPr lang="en-US"/>
        </a:p>
      </dgm:t>
    </dgm:pt>
    <dgm:pt modelId="{7C958EDD-5A60-4A7C-9051-7670D1039F11}" type="parTrans" cxnId="{095D6529-344D-4E23-AF81-82F97B136492}">
      <dgm:prSet/>
      <dgm:spPr/>
      <dgm:t>
        <a:bodyPr/>
        <a:lstStyle/>
        <a:p>
          <a:endParaRPr lang="en-US"/>
        </a:p>
      </dgm:t>
    </dgm:pt>
    <dgm:pt modelId="{1578F35F-495C-427D-95B9-D53E97D93FAF}" type="sibTrans" cxnId="{095D6529-344D-4E23-AF81-82F97B136492}">
      <dgm:prSet/>
      <dgm:spPr/>
      <dgm:t>
        <a:bodyPr/>
        <a:lstStyle/>
        <a:p>
          <a:endParaRPr lang="en-US"/>
        </a:p>
      </dgm:t>
    </dgm:pt>
    <dgm:pt modelId="{CC3AB7E3-0446-4729-87CC-D02ECEF3FD0D}" type="pres">
      <dgm:prSet presAssocID="{6DD61312-728F-4119-AECA-F2FFF526EA58}" presName="vert0" presStyleCnt="0">
        <dgm:presLayoutVars>
          <dgm:dir/>
          <dgm:animOne val="branch"/>
          <dgm:animLvl val="lvl"/>
        </dgm:presLayoutVars>
      </dgm:prSet>
      <dgm:spPr/>
    </dgm:pt>
    <dgm:pt modelId="{809A01A1-E5B7-4EE4-A7F3-80C010F343CB}" type="pres">
      <dgm:prSet presAssocID="{C31EA178-0C5A-4580-804E-E0F668988B07}" presName="thickLine" presStyleLbl="alignNode1" presStyleIdx="0" presStyleCnt="5"/>
      <dgm:spPr/>
    </dgm:pt>
    <dgm:pt modelId="{A477F96B-8627-4772-9DA5-D61C38E86E91}" type="pres">
      <dgm:prSet presAssocID="{C31EA178-0C5A-4580-804E-E0F668988B07}" presName="horz1" presStyleCnt="0"/>
      <dgm:spPr/>
    </dgm:pt>
    <dgm:pt modelId="{B8A15F99-D0A5-4C3D-8951-59427FDE845C}" type="pres">
      <dgm:prSet presAssocID="{C31EA178-0C5A-4580-804E-E0F668988B07}" presName="tx1" presStyleLbl="revTx" presStyleIdx="0" presStyleCnt="5"/>
      <dgm:spPr/>
    </dgm:pt>
    <dgm:pt modelId="{EFD87F26-CD44-406C-9E84-838D54F01FE9}" type="pres">
      <dgm:prSet presAssocID="{C31EA178-0C5A-4580-804E-E0F668988B07}" presName="vert1" presStyleCnt="0"/>
      <dgm:spPr/>
    </dgm:pt>
    <dgm:pt modelId="{CF17EDCB-8726-4876-98F9-B49748B07B6D}" type="pres">
      <dgm:prSet presAssocID="{D103F391-58E2-4252-80D9-84DCB0A5D245}" presName="thickLine" presStyleLbl="alignNode1" presStyleIdx="1" presStyleCnt="5"/>
      <dgm:spPr/>
    </dgm:pt>
    <dgm:pt modelId="{EFC94E63-BB9D-4810-8579-1D7F64A101AE}" type="pres">
      <dgm:prSet presAssocID="{D103F391-58E2-4252-80D9-84DCB0A5D245}" presName="horz1" presStyleCnt="0"/>
      <dgm:spPr/>
    </dgm:pt>
    <dgm:pt modelId="{6FCD0A63-9C26-4769-ACA7-0273F2FD9267}" type="pres">
      <dgm:prSet presAssocID="{D103F391-58E2-4252-80D9-84DCB0A5D245}" presName="tx1" presStyleLbl="revTx" presStyleIdx="1" presStyleCnt="5"/>
      <dgm:spPr/>
    </dgm:pt>
    <dgm:pt modelId="{06DAAD36-5248-4205-807A-DCEC4EBFB29C}" type="pres">
      <dgm:prSet presAssocID="{D103F391-58E2-4252-80D9-84DCB0A5D245}" presName="vert1" presStyleCnt="0"/>
      <dgm:spPr/>
    </dgm:pt>
    <dgm:pt modelId="{8165366B-E3E1-4209-9127-1A89C28BE276}" type="pres">
      <dgm:prSet presAssocID="{EC816691-DD25-4909-8289-BCAB92A68E89}" presName="thickLine" presStyleLbl="alignNode1" presStyleIdx="2" presStyleCnt="5"/>
      <dgm:spPr/>
    </dgm:pt>
    <dgm:pt modelId="{0E81260A-B522-46D2-9BCB-F4A928415D80}" type="pres">
      <dgm:prSet presAssocID="{EC816691-DD25-4909-8289-BCAB92A68E89}" presName="horz1" presStyleCnt="0"/>
      <dgm:spPr/>
    </dgm:pt>
    <dgm:pt modelId="{D744C5FD-3CCF-460E-B636-F40AA2E4C86F}" type="pres">
      <dgm:prSet presAssocID="{EC816691-DD25-4909-8289-BCAB92A68E89}" presName="tx1" presStyleLbl="revTx" presStyleIdx="2" presStyleCnt="5"/>
      <dgm:spPr/>
    </dgm:pt>
    <dgm:pt modelId="{AECF2602-9364-417A-829D-0D0D5BAD92A5}" type="pres">
      <dgm:prSet presAssocID="{EC816691-DD25-4909-8289-BCAB92A68E89}" presName="vert1" presStyleCnt="0"/>
      <dgm:spPr/>
    </dgm:pt>
    <dgm:pt modelId="{D650B845-9F6D-475B-9877-729512AC3EB3}" type="pres">
      <dgm:prSet presAssocID="{E04BD1B6-461E-4011-B442-4B7707483CBE}" presName="thickLine" presStyleLbl="alignNode1" presStyleIdx="3" presStyleCnt="5"/>
      <dgm:spPr/>
    </dgm:pt>
    <dgm:pt modelId="{A5DB279E-CDBB-425E-9D87-E3F1C0FDA434}" type="pres">
      <dgm:prSet presAssocID="{E04BD1B6-461E-4011-B442-4B7707483CBE}" presName="horz1" presStyleCnt="0"/>
      <dgm:spPr/>
    </dgm:pt>
    <dgm:pt modelId="{56703CDC-2AE4-4DEC-8875-05AD2AB6DFA1}" type="pres">
      <dgm:prSet presAssocID="{E04BD1B6-461E-4011-B442-4B7707483CBE}" presName="tx1" presStyleLbl="revTx" presStyleIdx="3" presStyleCnt="5"/>
      <dgm:spPr/>
    </dgm:pt>
    <dgm:pt modelId="{EF3EA997-EAD6-4249-9AB4-683722B5A110}" type="pres">
      <dgm:prSet presAssocID="{E04BD1B6-461E-4011-B442-4B7707483CBE}" presName="vert1" presStyleCnt="0"/>
      <dgm:spPr/>
    </dgm:pt>
    <dgm:pt modelId="{BBC2EB9F-0692-4ED3-9124-A11D4AC8EF73}" type="pres">
      <dgm:prSet presAssocID="{C584AB99-58DB-4193-97B3-F7A75E6F5184}" presName="thickLine" presStyleLbl="alignNode1" presStyleIdx="4" presStyleCnt="5"/>
      <dgm:spPr/>
    </dgm:pt>
    <dgm:pt modelId="{B0A04273-8635-4EFB-A681-9B1F62578395}" type="pres">
      <dgm:prSet presAssocID="{C584AB99-58DB-4193-97B3-F7A75E6F5184}" presName="horz1" presStyleCnt="0"/>
      <dgm:spPr/>
    </dgm:pt>
    <dgm:pt modelId="{0FDE655D-4C3E-4752-94B5-73DE118AEC2F}" type="pres">
      <dgm:prSet presAssocID="{C584AB99-58DB-4193-97B3-F7A75E6F5184}" presName="tx1" presStyleLbl="revTx" presStyleIdx="4" presStyleCnt="5"/>
      <dgm:spPr/>
    </dgm:pt>
    <dgm:pt modelId="{960724B2-7BDE-4E43-BC20-D64D72E48A57}" type="pres">
      <dgm:prSet presAssocID="{C584AB99-58DB-4193-97B3-F7A75E6F5184}" presName="vert1" presStyleCnt="0"/>
      <dgm:spPr/>
    </dgm:pt>
  </dgm:ptLst>
  <dgm:cxnLst>
    <dgm:cxn modelId="{F07D6404-E7AF-4654-A63E-A7EBF64AB775}" type="presOf" srcId="{E04BD1B6-461E-4011-B442-4B7707483CBE}" destId="{56703CDC-2AE4-4DEC-8875-05AD2AB6DFA1}" srcOrd="0" destOrd="0" presId="urn:microsoft.com/office/officeart/2008/layout/LinedList"/>
    <dgm:cxn modelId="{70B20424-1AA5-4C32-91A5-5F2FC136C425}" type="presOf" srcId="{C584AB99-58DB-4193-97B3-F7A75E6F5184}" destId="{0FDE655D-4C3E-4752-94B5-73DE118AEC2F}" srcOrd="0" destOrd="0" presId="urn:microsoft.com/office/officeart/2008/layout/LinedList"/>
    <dgm:cxn modelId="{095D6529-344D-4E23-AF81-82F97B136492}" srcId="{6DD61312-728F-4119-AECA-F2FFF526EA58}" destId="{C584AB99-58DB-4193-97B3-F7A75E6F5184}" srcOrd="4" destOrd="0" parTransId="{7C958EDD-5A60-4A7C-9051-7670D1039F11}" sibTransId="{1578F35F-495C-427D-95B9-D53E97D93FAF}"/>
    <dgm:cxn modelId="{4AC51437-78DC-4A9E-B074-F157557B6900}" type="presOf" srcId="{C31EA178-0C5A-4580-804E-E0F668988B07}" destId="{B8A15F99-D0A5-4C3D-8951-59427FDE845C}" srcOrd="0" destOrd="0" presId="urn:microsoft.com/office/officeart/2008/layout/LinedList"/>
    <dgm:cxn modelId="{580B483C-D88B-4D54-8232-31433F4ECCED}" type="presOf" srcId="{D103F391-58E2-4252-80D9-84DCB0A5D245}" destId="{6FCD0A63-9C26-4769-ACA7-0273F2FD9267}" srcOrd="0" destOrd="0" presId="urn:microsoft.com/office/officeart/2008/layout/LinedList"/>
    <dgm:cxn modelId="{C8A1C840-B887-4237-8830-F71D62AC7429}" type="presOf" srcId="{6DD61312-728F-4119-AECA-F2FFF526EA58}" destId="{CC3AB7E3-0446-4729-87CC-D02ECEF3FD0D}" srcOrd="0" destOrd="0" presId="urn:microsoft.com/office/officeart/2008/layout/LinedList"/>
    <dgm:cxn modelId="{2FDA2861-B8F0-4ED0-9BBE-0163AAD45363}" srcId="{6DD61312-728F-4119-AECA-F2FFF526EA58}" destId="{E04BD1B6-461E-4011-B442-4B7707483CBE}" srcOrd="3" destOrd="0" parTransId="{020B8D98-157C-474F-B95A-1A168A96F695}" sibTransId="{8C2B2E04-CDAF-424A-B387-69443F6B2753}"/>
    <dgm:cxn modelId="{D47F8C41-492D-4F04-B16E-8AF8AA02D185}" srcId="{6DD61312-728F-4119-AECA-F2FFF526EA58}" destId="{EC816691-DD25-4909-8289-BCAB92A68E89}" srcOrd="2" destOrd="0" parTransId="{8E60CEE5-4301-4310-BB90-9F0BEC1C7516}" sibTransId="{18C7ACFD-535A-48BB-BCBF-6C4A84AA4198}"/>
    <dgm:cxn modelId="{80D58546-BEAA-4AD8-8CEF-F253B0DD0E3B}" srcId="{6DD61312-728F-4119-AECA-F2FFF526EA58}" destId="{D103F391-58E2-4252-80D9-84DCB0A5D245}" srcOrd="1" destOrd="0" parTransId="{77EE21E4-C9A3-49D5-9BD7-19DF0C2F0BBE}" sibTransId="{4CC38CFA-7D18-4430-ADF8-E66183506F93}"/>
    <dgm:cxn modelId="{0DB799A4-43E2-452B-94C9-764DB7ECD43E}" srcId="{6DD61312-728F-4119-AECA-F2FFF526EA58}" destId="{C31EA178-0C5A-4580-804E-E0F668988B07}" srcOrd="0" destOrd="0" parTransId="{E810865F-97E2-4C57-B4F2-BEBFF5EB6033}" sibTransId="{F83C7164-7D07-4621-96A6-D8FD7D874CA7}"/>
    <dgm:cxn modelId="{044EADA5-F17D-4C46-A0C6-A9B896546F26}" type="presOf" srcId="{EC816691-DD25-4909-8289-BCAB92A68E89}" destId="{D744C5FD-3CCF-460E-B636-F40AA2E4C86F}" srcOrd="0" destOrd="0" presId="urn:microsoft.com/office/officeart/2008/layout/LinedList"/>
    <dgm:cxn modelId="{23B4A9EE-DF7B-4B52-AD10-F95B1BEEC901}" type="presParOf" srcId="{CC3AB7E3-0446-4729-87CC-D02ECEF3FD0D}" destId="{809A01A1-E5B7-4EE4-A7F3-80C010F343CB}" srcOrd="0" destOrd="0" presId="urn:microsoft.com/office/officeart/2008/layout/LinedList"/>
    <dgm:cxn modelId="{54A85ADC-0FB6-4123-8AD2-A0D743FA77BD}" type="presParOf" srcId="{CC3AB7E3-0446-4729-87CC-D02ECEF3FD0D}" destId="{A477F96B-8627-4772-9DA5-D61C38E86E91}" srcOrd="1" destOrd="0" presId="urn:microsoft.com/office/officeart/2008/layout/LinedList"/>
    <dgm:cxn modelId="{694772FC-B539-436A-9040-FD30023B90F9}" type="presParOf" srcId="{A477F96B-8627-4772-9DA5-D61C38E86E91}" destId="{B8A15F99-D0A5-4C3D-8951-59427FDE845C}" srcOrd="0" destOrd="0" presId="urn:microsoft.com/office/officeart/2008/layout/LinedList"/>
    <dgm:cxn modelId="{80C86840-4D1B-46CE-834F-313B0E5BAA38}" type="presParOf" srcId="{A477F96B-8627-4772-9DA5-D61C38E86E91}" destId="{EFD87F26-CD44-406C-9E84-838D54F01FE9}" srcOrd="1" destOrd="0" presId="urn:microsoft.com/office/officeart/2008/layout/LinedList"/>
    <dgm:cxn modelId="{B82E3AC6-1F06-49D9-BBDB-1C5D858774A2}" type="presParOf" srcId="{CC3AB7E3-0446-4729-87CC-D02ECEF3FD0D}" destId="{CF17EDCB-8726-4876-98F9-B49748B07B6D}" srcOrd="2" destOrd="0" presId="urn:microsoft.com/office/officeart/2008/layout/LinedList"/>
    <dgm:cxn modelId="{B69334FA-7F78-4B56-AD35-B011A2D92C0C}" type="presParOf" srcId="{CC3AB7E3-0446-4729-87CC-D02ECEF3FD0D}" destId="{EFC94E63-BB9D-4810-8579-1D7F64A101AE}" srcOrd="3" destOrd="0" presId="urn:microsoft.com/office/officeart/2008/layout/LinedList"/>
    <dgm:cxn modelId="{7722C0FD-009B-4E0C-AC5F-EB14F8955034}" type="presParOf" srcId="{EFC94E63-BB9D-4810-8579-1D7F64A101AE}" destId="{6FCD0A63-9C26-4769-ACA7-0273F2FD9267}" srcOrd="0" destOrd="0" presId="urn:microsoft.com/office/officeart/2008/layout/LinedList"/>
    <dgm:cxn modelId="{CBB844B2-EC4D-420B-8ED0-95D24151A4C5}" type="presParOf" srcId="{EFC94E63-BB9D-4810-8579-1D7F64A101AE}" destId="{06DAAD36-5248-4205-807A-DCEC4EBFB29C}" srcOrd="1" destOrd="0" presId="urn:microsoft.com/office/officeart/2008/layout/LinedList"/>
    <dgm:cxn modelId="{EE5C7DA3-6E2F-498D-8C82-1BA26837E1DA}" type="presParOf" srcId="{CC3AB7E3-0446-4729-87CC-D02ECEF3FD0D}" destId="{8165366B-E3E1-4209-9127-1A89C28BE276}" srcOrd="4" destOrd="0" presId="urn:microsoft.com/office/officeart/2008/layout/LinedList"/>
    <dgm:cxn modelId="{65B613AB-67A9-4109-B47D-5FC2F4122BF4}" type="presParOf" srcId="{CC3AB7E3-0446-4729-87CC-D02ECEF3FD0D}" destId="{0E81260A-B522-46D2-9BCB-F4A928415D80}" srcOrd="5" destOrd="0" presId="urn:microsoft.com/office/officeart/2008/layout/LinedList"/>
    <dgm:cxn modelId="{2B03F431-B274-4BEE-9673-C1DC7DF7134D}" type="presParOf" srcId="{0E81260A-B522-46D2-9BCB-F4A928415D80}" destId="{D744C5FD-3CCF-460E-B636-F40AA2E4C86F}" srcOrd="0" destOrd="0" presId="urn:microsoft.com/office/officeart/2008/layout/LinedList"/>
    <dgm:cxn modelId="{D08B71F7-1222-4C81-8B76-CEE3CF3B48B7}" type="presParOf" srcId="{0E81260A-B522-46D2-9BCB-F4A928415D80}" destId="{AECF2602-9364-417A-829D-0D0D5BAD92A5}" srcOrd="1" destOrd="0" presId="urn:microsoft.com/office/officeart/2008/layout/LinedList"/>
    <dgm:cxn modelId="{CE07A3A3-AE47-44BF-8994-0D3010FA0D24}" type="presParOf" srcId="{CC3AB7E3-0446-4729-87CC-D02ECEF3FD0D}" destId="{D650B845-9F6D-475B-9877-729512AC3EB3}" srcOrd="6" destOrd="0" presId="urn:microsoft.com/office/officeart/2008/layout/LinedList"/>
    <dgm:cxn modelId="{8A4EF518-6016-4CB0-B007-4F634DF3F895}" type="presParOf" srcId="{CC3AB7E3-0446-4729-87CC-D02ECEF3FD0D}" destId="{A5DB279E-CDBB-425E-9D87-E3F1C0FDA434}" srcOrd="7" destOrd="0" presId="urn:microsoft.com/office/officeart/2008/layout/LinedList"/>
    <dgm:cxn modelId="{2AC39248-01E0-4545-B09C-352618CE7F10}" type="presParOf" srcId="{A5DB279E-CDBB-425E-9D87-E3F1C0FDA434}" destId="{56703CDC-2AE4-4DEC-8875-05AD2AB6DFA1}" srcOrd="0" destOrd="0" presId="urn:microsoft.com/office/officeart/2008/layout/LinedList"/>
    <dgm:cxn modelId="{9D29E15A-F43F-4A17-AF0F-FF5F9530061B}" type="presParOf" srcId="{A5DB279E-CDBB-425E-9D87-E3F1C0FDA434}" destId="{EF3EA997-EAD6-4249-9AB4-683722B5A110}" srcOrd="1" destOrd="0" presId="urn:microsoft.com/office/officeart/2008/layout/LinedList"/>
    <dgm:cxn modelId="{DFAB3815-0C6C-4B38-9061-24D625520074}" type="presParOf" srcId="{CC3AB7E3-0446-4729-87CC-D02ECEF3FD0D}" destId="{BBC2EB9F-0692-4ED3-9124-A11D4AC8EF73}" srcOrd="8" destOrd="0" presId="urn:microsoft.com/office/officeart/2008/layout/LinedList"/>
    <dgm:cxn modelId="{B78D2E7F-DB16-4321-B535-F7B9DF8D473F}" type="presParOf" srcId="{CC3AB7E3-0446-4729-87CC-D02ECEF3FD0D}" destId="{B0A04273-8635-4EFB-A681-9B1F62578395}" srcOrd="9" destOrd="0" presId="urn:microsoft.com/office/officeart/2008/layout/LinedList"/>
    <dgm:cxn modelId="{A34A5511-2BA1-4121-88C5-6E1DE3605474}" type="presParOf" srcId="{B0A04273-8635-4EFB-A681-9B1F62578395}" destId="{0FDE655D-4C3E-4752-94B5-73DE118AEC2F}" srcOrd="0" destOrd="0" presId="urn:microsoft.com/office/officeart/2008/layout/LinedList"/>
    <dgm:cxn modelId="{23C56330-7DF9-40A5-A072-B39E67DF0DA5}" type="presParOf" srcId="{B0A04273-8635-4EFB-A681-9B1F62578395}" destId="{960724B2-7BDE-4E43-BC20-D64D72E48A5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408E26-521C-4C3B-AD07-029C3C01A54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6A0EC276-1390-4517-BDF7-E5590F8CAA85}">
      <dgm:prSet/>
      <dgm:spPr/>
      <dgm:t>
        <a:bodyPr/>
        <a:lstStyle/>
        <a:p>
          <a:r>
            <a:rPr lang="en-US" b="1" i="0"/>
            <a:t>Juniors and Seniors who qualify using the Alternate Income Form may receive 2 test fee waivers for Sat and 4 for ACT.  </a:t>
          </a:r>
          <a:endParaRPr lang="en-US"/>
        </a:p>
      </dgm:t>
    </dgm:pt>
    <dgm:pt modelId="{F314F5EE-4BAF-4BB1-8E98-389989809CAA}" type="parTrans" cxnId="{0FCCEA9C-39A6-4493-BCEF-2CF7D2340854}">
      <dgm:prSet/>
      <dgm:spPr/>
      <dgm:t>
        <a:bodyPr/>
        <a:lstStyle/>
        <a:p>
          <a:endParaRPr lang="en-US"/>
        </a:p>
      </dgm:t>
    </dgm:pt>
    <dgm:pt modelId="{B394CA65-1A40-4EF4-9212-C518F2A0C776}" type="sibTrans" cxnId="{0FCCEA9C-39A6-4493-BCEF-2CF7D2340854}">
      <dgm:prSet/>
      <dgm:spPr/>
      <dgm:t>
        <a:bodyPr/>
        <a:lstStyle/>
        <a:p>
          <a:endParaRPr lang="en-US"/>
        </a:p>
      </dgm:t>
    </dgm:pt>
    <dgm:pt modelId="{7CC38B29-A562-49C1-A3E9-BAFB945D7814}">
      <dgm:prSet/>
      <dgm:spPr/>
      <dgm:t>
        <a:bodyPr/>
        <a:lstStyle/>
        <a:p>
          <a:r>
            <a:rPr lang="en-US" b="1" i="0"/>
            <a:t>Seniors who qualify for the waivers may also get 4 College Application fee waivers in their College Board account.</a:t>
          </a:r>
          <a:endParaRPr lang="en-US"/>
        </a:p>
      </dgm:t>
    </dgm:pt>
    <dgm:pt modelId="{016E3065-9560-41F4-9893-C52C5493E170}" type="parTrans" cxnId="{1849C3CD-21C5-452C-89CF-C869DFDC47CB}">
      <dgm:prSet/>
      <dgm:spPr/>
      <dgm:t>
        <a:bodyPr/>
        <a:lstStyle/>
        <a:p>
          <a:endParaRPr lang="en-US"/>
        </a:p>
      </dgm:t>
    </dgm:pt>
    <dgm:pt modelId="{3B099342-5E0D-45FA-A648-849CC4A8C705}" type="sibTrans" cxnId="{1849C3CD-21C5-452C-89CF-C869DFDC47CB}">
      <dgm:prSet/>
      <dgm:spPr/>
      <dgm:t>
        <a:bodyPr/>
        <a:lstStyle/>
        <a:p>
          <a:endParaRPr lang="en-US"/>
        </a:p>
      </dgm:t>
    </dgm:pt>
    <dgm:pt modelId="{1EC57BB9-3FCC-48A0-A6B8-DAD40EE7449C}">
      <dgm:prSet/>
      <dgm:spPr/>
      <dgm:t>
        <a:bodyPr/>
        <a:lstStyle/>
        <a:p>
          <a:r>
            <a:rPr lang="en-US" b="1" i="0"/>
            <a:t>Waivers are issued by Mr. Arrington and Mrs. Morgan.  Please contact us for the Alternate Income Form as well.</a:t>
          </a:r>
          <a:endParaRPr lang="en-US"/>
        </a:p>
      </dgm:t>
    </dgm:pt>
    <dgm:pt modelId="{EAE4CD5E-8F46-437E-A01C-7215420DC1BE}" type="parTrans" cxnId="{81B0EE3D-C1D4-4623-BE2A-7DDBEE56B776}">
      <dgm:prSet/>
      <dgm:spPr/>
      <dgm:t>
        <a:bodyPr/>
        <a:lstStyle/>
        <a:p>
          <a:endParaRPr lang="en-US"/>
        </a:p>
      </dgm:t>
    </dgm:pt>
    <dgm:pt modelId="{02750576-6522-49D4-977B-1C4381849F4B}" type="sibTrans" cxnId="{81B0EE3D-C1D4-4623-BE2A-7DDBEE56B776}">
      <dgm:prSet/>
      <dgm:spPr/>
      <dgm:t>
        <a:bodyPr/>
        <a:lstStyle/>
        <a:p>
          <a:endParaRPr lang="en-US"/>
        </a:p>
      </dgm:t>
    </dgm:pt>
    <dgm:pt modelId="{9BE18233-A5AD-49CD-86A8-E17F851BB942}" type="pres">
      <dgm:prSet presAssocID="{4C408E26-521C-4C3B-AD07-029C3C01A541}" presName="vert0" presStyleCnt="0">
        <dgm:presLayoutVars>
          <dgm:dir/>
          <dgm:animOne val="branch"/>
          <dgm:animLvl val="lvl"/>
        </dgm:presLayoutVars>
      </dgm:prSet>
      <dgm:spPr/>
    </dgm:pt>
    <dgm:pt modelId="{1A610E82-853A-4D53-8AF0-B675E94F7B37}" type="pres">
      <dgm:prSet presAssocID="{6A0EC276-1390-4517-BDF7-E5590F8CAA85}" presName="thickLine" presStyleLbl="alignNode1" presStyleIdx="0" presStyleCnt="3"/>
      <dgm:spPr/>
    </dgm:pt>
    <dgm:pt modelId="{AEE0D00F-6551-40EF-9120-F4E19B14C521}" type="pres">
      <dgm:prSet presAssocID="{6A0EC276-1390-4517-BDF7-E5590F8CAA85}" presName="horz1" presStyleCnt="0"/>
      <dgm:spPr/>
    </dgm:pt>
    <dgm:pt modelId="{33332A20-7584-4191-9931-509E4C77AC5B}" type="pres">
      <dgm:prSet presAssocID="{6A0EC276-1390-4517-BDF7-E5590F8CAA85}" presName="tx1" presStyleLbl="revTx" presStyleIdx="0" presStyleCnt="3"/>
      <dgm:spPr/>
    </dgm:pt>
    <dgm:pt modelId="{666630B4-AC24-401D-8AA7-809736F6C448}" type="pres">
      <dgm:prSet presAssocID="{6A0EC276-1390-4517-BDF7-E5590F8CAA85}" presName="vert1" presStyleCnt="0"/>
      <dgm:spPr/>
    </dgm:pt>
    <dgm:pt modelId="{453B5232-C48C-4FC0-AFD8-C7F13CF9CFBC}" type="pres">
      <dgm:prSet presAssocID="{7CC38B29-A562-49C1-A3E9-BAFB945D7814}" presName="thickLine" presStyleLbl="alignNode1" presStyleIdx="1" presStyleCnt="3"/>
      <dgm:spPr/>
    </dgm:pt>
    <dgm:pt modelId="{C9E22785-3A87-4AF5-86B4-53D9493BDECA}" type="pres">
      <dgm:prSet presAssocID="{7CC38B29-A562-49C1-A3E9-BAFB945D7814}" presName="horz1" presStyleCnt="0"/>
      <dgm:spPr/>
    </dgm:pt>
    <dgm:pt modelId="{59A7E7B2-8698-4718-A9AE-C20B30E7CE44}" type="pres">
      <dgm:prSet presAssocID="{7CC38B29-A562-49C1-A3E9-BAFB945D7814}" presName="tx1" presStyleLbl="revTx" presStyleIdx="1" presStyleCnt="3"/>
      <dgm:spPr/>
    </dgm:pt>
    <dgm:pt modelId="{AA8671E1-45FC-4BB8-AF9A-1BB9F206DE63}" type="pres">
      <dgm:prSet presAssocID="{7CC38B29-A562-49C1-A3E9-BAFB945D7814}" presName="vert1" presStyleCnt="0"/>
      <dgm:spPr/>
    </dgm:pt>
    <dgm:pt modelId="{8F31C4F6-B149-4B7C-99B9-42C8E34E7A48}" type="pres">
      <dgm:prSet presAssocID="{1EC57BB9-3FCC-48A0-A6B8-DAD40EE7449C}" presName="thickLine" presStyleLbl="alignNode1" presStyleIdx="2" presStyleCnt="3"/>
      <dgm:spPr/>
    </dgm:pt>
    <dgm:pt modelId="{96996155-6C7F-4B0D-9B46-5B0FD0E85056}" type="pres">
      <dgm:prSet presAssocID="{1EC57BB9-3FCC-48A0-A6B8-DAD40EE7449C}" presName="horz1" presStyleCnt="0"/>
      <dgm:spPr/>
    </dgm:pt>
    <dgm:pt modelId="{FE804E46-BEBE-4FFE-BB58-47E863A14743}" type="pres">
      <dgm:prSet presAssocID="{1EC57BB9-3FCC-48A0-A6B8-DAD40EE7449C}" presName="tx1" presStyleLbl="revTx" presStyleIdx="2" presStyleCnt="3"/>
      <dgm:spPr/>
    </dgm:pt>
    <dgm:pt modelId="{D4126246-27D9-41CF-86AF-CD3736026AF7}" type="pres">
      <dgm:prSet presAssocID="{1EC57BB9-3FCC-48A0-A6B8-DAD40EE7449C}" presName="vert1" presStyleCnt="0"/>
      <dgm:spPr/>
    </dgm:pt>
  </dgm:ptLst>
  <dgm:cxnLst>
    <dgm:cxn modelId="{81B0EE3D-C1D4-4623-BE2A-7DDBEE56B776}" srcId="{4C408E26-521C-4C3B-AD07-029C3C01A541}" destId="{1EC57BB9-3FCC-48A0-A6B8-DAD40EE7449C}" srcOrd="2" destOrd="0" parTransId="{EAE4CD5E-8F46-437E-A01C-7215420DC1BE}" sibTransId="{02750576-6522-49D4-977B-1C4381849F4B}"/>
    <dgm:cxn modelId="{9612BC5B-4464-4715-A8ED-BEECF4CF5739}" type="presOf" srcId="{7CC38B29-A562-49C1-A3E9-BAFB945D7814}" destId="{59A7E7B2-8698-4718-A9AE-C20B30E7CE44}" srcOrd="0" destOrd="0" presId="urn:microsoft.com/office/officeart/2008/layout/LinedList"/>
    <dgm:cxn modelId="{41B3EA6B-9CB6-4F7C-ABFB-8587CE34FD77}" type="presOf" srcId="{6A0EC276-1390-4517-BDF7-E5590F8CAA85}" destId="{33332A20-7584-4191-9931-509E4C77AC5B}" srcOrd="0" destOrd="0" presId="urn:microsoft.com/office/officeart/2008/layout/LinedList"/>
    <dgm:cxn modelId="{B873B670-44EA-490E-B19A-62D72448F009}" type="presOf" srcId="{4C408E26-521C-4C3B-AD07-029C3C01A541}" destId="{9BE18233-A5AD-49CD-86A8-E17F851BB942}" srcOrd="0" destOrd="0" presId="urn:microsoft.com/office/officeart/2008/layout/LinedList"/>
    <dgm:cxn modelId="{0FCCEA9C-39A6-4493-BCEF-2CF7D2340854}" srcId="{4C408E26-521C-4C3B-AD07-029C3C01A541}" destId="{6A0EC276-1390-4517-BDF7-E5590F8CAA85}" srcOrd="0" destOrd="0" parTransId="{F314F5EE-4BAF-4BB1-8E98-389989809CAA}" sibTransId="{B394CA65-1A40-4EF4-9212-C518F2A0C776}"/>
    <dgm:cxn modelId="{1849C3CD-21C5-452C-89CF-C869DFDC47CB}" srcId="{4C408E26-521C-4C3B-AD07-029C3C01A541}" destId="{7CC38B29-A562-49C1-A3E9-BAFB945D7814}" srcOrd="1" destOrd="0" parTransId="{016E3065-9560-41F4-9893-C52C5493E170}" sibTransId="{3B099342-5E0D-45FA-A648-849CC4A8C705}"/>
    <dgm:cxn modelId="{CC9E36D6-D1D8-4E2E-B314-B7001E87419A}" type="presOf" srcId="{1EC57BB9-3FCC-48A0-A6B8-DAD40EE7449C}" destId="{FE804E46-BEBE-4FFE-BB58-47E863A14743}" srcOrd="0" destOrd="0" presId="urn:microsoft.com/office/officeart/2008/layout/LinedList"/>
    <dgm:cxn modelId="{FA53D2E8-DF61-4E62-8163-7278BAA9AA69}" type="presParOf" srcId="{9BE18233-A5AD-49CD-86A8-E17F851BB942}" destId="{1A610E82-853A-4D53-8AF0-B675E94F7B37}" srcOrd="0" destOrd="0" presId="urn:microsoft.com/office/officeart/2008/layout/LinedList"/>
    <dgm:cxn modelId="{82B9A807-FC2D-4F06-914A-F6C9AD3C8C5A}" type="presParOf" srcId="{9BE18233-A5AD-49CD-86A8-E17F851BB942}" destId="{AEE0D00F-6551-40EF-9120-F4E19B14C521}" srcOrd="1" destOrd="0" presId="urn:microsoft.com/office/officeart/2008/layout/LinedList"/>
    <dgm:cxn modelId="{41CD1548-2BF2-47AC-8E76-D61280C5ECD1}" type="presParOf" srcId="{AEE0D00F-6551-40EF-9120-F4E19B14C521}" destId="{33332A20-7584-4191-9931-509E4C77AC5B}" srcOrd="0" destOrd="0" presId="urn:microsoft.com/office/officeart/2008/layout/LinedList"/>
    <dgm:cxn modelId="{A3FC3611-6DD7-4BA6-BF01-F9A7CA22B20F}" type="presParOf" srcId="{AEE0D00F-6551-40EF-9120-F4E19B14C521}" destId="{666630B4-AC24-401D-8AA7-809736F6C448}" srcOrd="1" destOrd="0" presId="urn:microsoft.com/office/officeart/2008/layout/LinedList"/>
    <dgm:cxn modelId="{50C62ED5-F264-42C1-BB54-B7AFA58FCEC5}" type="presParOf" srcId="{9BE18233-A5AD-49CD-86A8-E17F851BB942}" destId="{453B5232-C48C-4FC0-AFD8-C7F13CF9CFBC}" srcOrd="2" destOrd="0" presId="urn:microsoft.com/office/officeart/2008/layout/LinedList"/>
    <dgm:cxn modelId="{2DCBD249-9235-4699-8938-DF25867EBCD8}" type="presParOf" srcId="{9BE18233-A5AD-49CD-86A8-E17F851BB942}" destId="{C9E22785-3A87-4AF5-86B4-53D9493BDECA}" srcOrd="3" destOrd="0" presId="urn:microsoft.com/office/officeart/2008/layout/LinedList"/>
    <dgm:cxn modelId="{69F5153F-81E8-419E-B1F6-4460F9CB1639}" type="presParOf" srcId="{C9E22785-3A87-4AF5-86B4-53D9493BDECA}" destId="{59A7E7B2-8698-4718-A9AE-C20B30E7CE44}" srcOrd="0" destOrd="0" presId="urn:microsoft.com/office/officeart/2008/layout/LinedList"/>
    <dgm:cxn modelId="{1E5A46EF-8554-49E3-B345-786173CD2343}" type="presParOf" srcId="{C9E22785-3A87-4AF5-86B4-53D9493BDECA}" destId="{AA8671E1-45FC-4BB8-AF9A-1BB9F206DE63}" srcOrd="1" destOrd="0" presId="urn:microsoft.com/office/officeart/2008/layout/LinedList"/>
    <dgm:cxn modelId="{301D1A26-E6C7-430E-A59C-A194C21FC392}" type="presParOf" srcId="{9BE18233-A5AD-49CD-86A8-E17F851BB942}" destId="{8F31C4F6-B149-4B7C-99B9-42C8E34E7A48}" srcOrd="4" destOrd="0" presId="urn:microsoft.com/office/officeart/2008/layout/LinedList"/>
    <dgm:cxn modelId="{FAE05811-C1D1-4834-89CA-96BEE76DEEC1}" type="presParOf" srcId="{9BE18233-A5AD-49CD-86A8-E17F851BB942}" destId="{96996155-6C7F-4B0D-9B46-5B0FD0E85056}" srcOrd="5" destOrd="0" presId="urn:microsoft.com/office/officeart/2008/layout/LinedList"/>
    <dgm:cxn modelId="{B0570C1F-E7A4-4219-96DE-A23E1F3F3437}" type="presParOf" srcId="{96996155-6C7F-4B0D-9B46-5B0FD0E85056}" destId="{FE804E46-BEBE-4FFE-BB58-47E863A14743}" srcOrd="0" destOrd="0" presId="urn:microsoft.com/office/officeart/2008/layout/LinedList"/>
    <dgm:cxn modelId="{B2387E64-6850-47BB-994B-E604A2477C6C}" type="presParOf" srcId="{96996155-6C7F-4B0D-9B46-5B0FD0E85056}" destId="{D4126246-27D9-41CF-86AF-CD3736026AF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468285-9028-416A-ADC3-5F8040A60E9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855C10A-FC17-4E5B-B528-45A334FFF1C9}">
      <dgm:prSet/>
      <dgm:spPr/>
      <dgm:t>
        <a:bodyPr/>
        <a:lstStyle/>
        <a:p>
          <a:r>
            <a:rPr lang="en-US" b="1"/>
            <a:t>Bright Futures: application opens October 1st and you have until graduation to complete requirements  </a:t>
          </a:r>
          <a:r>
            <a:rPr lang="en-US">
              <a:hlinkClick xmlns:r="http://schemas.openxmlformats.org/officeDocument/2006/relationships" r:id="rId1"/>
            </a:rPr>
            <a:t>https://www.floridastudentfinancialaidsg.org/SAPHome/SAPHome?url=home</a:t>
          </a:r>
          <a:endParaRPr lang="en-US"/>
        </a:p>
      </dgm:t>
    </dgm:pt>
    <dgm:pt modelId="{555BF9F1-2981-464C-BB80-8E9D5CF086BD}" type="parTrans" cxnId="{71C5820E-8352-4BAF-B69A-A58A78568AF3}">
      <dgm:prSet/>
      <dgm:spPr/>
      <dgm:t>
        <a:bodyPr/>
        <a:lstStyle/>
        <a:p>
          <a:endParaRPr lang="en-US"/>
        </a:p>
      </dgm:t>
    </dgm:pt>
    <dgm:pt modelId="{1F6CF327-FC34-4F0A-A42A-AB89C3B37539}" type="sibTrans" cxnId="{71C5820E-8352-4BAF-B69A-A58A78568AF3}">
      <dgm:prSet/>
      <dgm:spPr/>
      <dgm:t>
        <a:bodyPr/>
        <a:lstStyle/>
        <a:p>
          <a:endParaRPr lang="en-US"/>
        </a:p>
      </dgm:t>
    </dgm:pt>
    <dgm:pt modelId="{37E3598F-C5DF-4A0C-A3DE-49EDC5A730E2}">
      <dgm:prSet/>
      <dgm:spPr/>
      <dgm:t>
        <a:bodyPr/>
        <a:lstStyle/>
        <a:p>
          <a:r>
            <a:rPr lang="en-US" b="1"/>
            <a:t>Education Foundation: free scholarships counseling and financial aid workshops November 1</a:t>
          </a:r>
          <a:r>
            <a:rPr lang="en-US" b="1" baseline="30000"/>
            <a:t>st</a:t>
          </a:r>
          <a:r>
            <a:rPr lang="en-US" b="1"/>
            <a:t>  </a:t>
          </a:r>
          <a:r>
            <a:rPr lang="en-US">
              <a:hlinkClick xmlns:r="http://schemas.openxmlformats.org/officeDocument/2006/relationships" r:id="rId2"/>
            </a:rPr>
            <a:t>https://www.foundationosceola.org/</a:t>
          </a:r>
          <a:endParaRPr lang="en-US"/>
        </a:p>
      </dgm:t>
    </dgm:pt>
    <dgm:pt modelId="{CE063410-420C-409A-AA8D-3CB40C67A801}" type="parTrans" cxnId="{3B488D15-691A-4F1C-B447-BB0092A740A0}">
      <dgm:prSet/>
      <dgm:spPr/>
      <dgm:t>
        <a:bodyPr/>
        <a:lstStyle/>
        <a:p>
          <a:endParaRPr lang="en-US"/>
        </a:p>
      </dgm:t>
    </dgm:pt>
    <dgm:pt modelId="{50C74BBF-EAB0-4924-ACC3-D9327E52B044}" type="sibTrans" cxnId="{3B488D15-691A-4F1C-B447-BB0092A740A0}">
      <dgm:prSet/>
      <dgm:spPr/>
      <dgm:t>
        <a:bodyPr/>
        <a:lstStyle/>
        <a:p>
          <a:endParaRPr lang="en-US"/>
        </a:p>
      </dgm:t>
    </dgm:pt>
    <dgm:pt modelId="{F988E33A-6BE6-4CB6-8BD4-44D3403CEDE9}">
      <dgm:prSet/>
      <dgm:spPr/>
      <dgm:t>
        <a:bodyPr/>
        <a:lstStyle/>
        <a:p>
          <a:r>
            <a:rPr lang="en-US" b="1"/>
            <a:t>FAFSA: Free Application for Federal Student Aid  opens October 1st. FAFSA.GOV</a:t>
          </a:r>
          <a:endParaRPr lang="en-US"/>
        </a:p>
      </dgm:t>
    </dgm:pt>
    <dgm:pt modelId="{8C653925-A1D5-4EE7-8B1F-7FB20CBA84D1}" type="parTrans" cxnId="{C0F40D1B-931B-4463-861C-1FA0C64FBFC6}">
      <dgm:prSet/>
      <dgm:spPr/>
      <dgm:t>
        <a:bodyPr/>
        <a:lstStyle/>
        <a:p>
          <a:endParaRPr lang="en-US"/>
        </a:p>
      </dgm:t>
    </dgm:pt>
    <dgm:pt modelId="{B547D538-815F-4366-AD3E-1A94E766B6F9}" type="sibTrans" cxnId="{C0F40D1B-931B-4463-861C-1FA0C64FBFC6}">
      <dgm:prSet/>
      <dgm:spPr/>
      <dgm:t>
        <a:bodyPr/>
        <a:lstStyle/>
        <a:p>
          <a:endParaRPr lang="en-US"/>
        </a:p>
      </dgm:t>
    </dgm:pt>
    <dgm:pt modelId="{6574E29A-1518-46C4-845D-5D91A9D45CE9}" type="pres">
      <dgm:prSet presAssocID="{3B468285-9028-416A-ADC3-5F8040A60E97}" presName="linear" presStyleCnt="0">
        <dgm:presLayoutVars>
          <dgm:animLvl val="lvl"/>
          <dgm:resizeHandles val="exact"/>
        </dgm:presLayoutVars>
      </dgm:prSet>
      <dgm:spPr/>
    </dgm:pt>
    <dgm:pt modelId="{201DF705-5C20-4C68-A4A5-46949E346664}" type="pres">
      <dgm:prSet presAssocID="{9855C10A-FC17-4E5B-B528-45A334FFF1C9}" presName="parentText" presStyleLbl="node1" presStyleIdx="0" presStyleCnt="3">
        <dgm:presLayoutVars>
          <dgm:chMax val="0"/>
          <dgm:bulletEnabled val="1"/>
        </dgm:presLayoutVars>
      </dgm:prSet>
      <dgm:spPr/>
    </dgm:pt>
    <dgm:pt modelId="{183285BA-A83E-422F-A35A-D703DD70ADBB}" type="pres">
      <dgm:prSet presAssocID="{1F6CF327-FC34-4F0A-A42A-AB89C3B37539}" presName="spacer" presStyleCnt="0"/>
      <dgm:spPr/>
    </dgm:pt>
    <dgm:pt modelId="{DCEF68E3-C6DE-4CE7-925B-3B9A7DE55DF6}" type="pres">
      <dgm:prSet presAssocID="{37E3598F-C5DF-4A0C-A3DE-49EDC5A730E2}" presName="parentText" presStyleLbl="node1" presStyleIdx="1" presStyleCnt="3">
        <dgm:presLayoutVars>
          <dgm:chMax val="0"/>
          <dgm:bulletEnabled val="1"/>
        </dgm:presLayoutVars>
      </dgm:prSet>
      <dgm:spPr/>
    </dgm:pt>
    <dgm:pt modelId="{9515462B-BA06-4066-AAC7-496B41F54048}" type="pres">
      <dgm:prSet presAssocID="{50C74BBF-EAB0-4924-ACC3-D9327E52B044}" presName="spacer" presStyleCnt="0"/>
      <dgm:spPr/>
    </dgm:pt>
    <dgm:pt modelId="{BF15E0A9-C4DC-442F-8016-8262861EAF28}" type="pres">
      <dgm:prSet presAssocID="{F988E33A-6BE6-4CB6-8BD4-44D3403CEDE9}" presName="parentText" presStyleLbl="node1" presStyleIdx="2" presStyleCnt="3">
        <dgm:presLayoutVars>
          <dgm:chMax val="0"/>
          <dgm:bulletEnabled val="1"/>
        </dgm:presLayoutVars>
      </dgm:prSet>
      <dgm:spPr/>
    </dgm:pt>
  </dgm:ptLst>
  <dgm:cxnLst>
    <dgm:cxn modelId="{FC9FA407-C090-49FF-80E3-63CA052836F6}" type="presOf" srcId="{F988E33A-6BE6-4CB6-8BD4-44D3403CEDE9}" destId="{BF15E0A9-C4DC-442F-8016-8262861EAF28}" srcOrd="0" destOrd="0" presId="urn:microsoft.com/office/officeart/2005/8/layout/vList2"/>
    <dgm:cxn modelId="{71C5820E-8352-4BAF-B69A-A58A78568AF3}" srcId="{3B468285-9028-416A-ADC3-5F8040A60E97}" destId="{9855C10A-FC17-4E5B-B528-45A334FFF1C9}" srcOrd="0" destOrd="0" parTransId="{555BF9F1-2981-464C-BB80-8E9D5CF086BD}" sibTransId="{1F6CF327-FC34-4F0A-A42A-AB89C3B37539}"/>
    <dgm:cxn modelId="{3B488D15-691A-4F1C-B447-BB0092A740A0}" srcId="{3B468285-9028-416A-ADC3-5F8040A60E97}" destId="{37E3598F-C5DF-4A0C-A3DE-49EDC5A730E2}" srcOrd="1" destOrd="0" parTransId="{CE063410-420C-409A-AA8D-3CB40C67A801}" sibTransId="{50C74BBF-EAB0-4924-ACC3-D9327E52B044}"/>
    <dgm:cxn modelId="{C0F40D1B-931B-4463-861C-1FA0C64FBFC6}" srcId="{3B468285-9028-416A-ADC3-5F8040A60E97}" destId="{F988E33A-6BE6-4CB6-8BD4-44D3403CEDE9}" srcOrd="2" destOrd="0" parTransId="{8C653925-A1D5-4EE7-8B1F-7FB20CBA84D1}" sibTransId="{B547D538-815F-4366-AD3E-1A94E766B6F9}"/>
    <dgm:cxn modelId="{A06A6762-E9F7-4AE3-A6AE-CA3325DE64A6}" type="presOf" srcId="{9855C10A-FC17-4E5B-B528-45A334FFF1C9}" destId="{201DF705-5C20-4C68-A4A5-46949E346664}" srcOrd="0" destOrd="0" presId="urn:microsoft.com/office/officeart/2005/8/layout/vList2"/>
    <dgm:cxn modelId="{E98C6EBA-21F7-4CF9-AA19-FFC22E673F8D}" type="presOf" srcId="{37E3598F-C5DF-4A0C-A3DE-49EDC5A730E2}" destId="{DCEF68E3-C6DE-4CE7-925B-3B9A7DE55DF6}" srcOrd="0" destOrd="0" presId="urn:microsoft.com/office/officeart/2005/8/layout/vList2"/>
    <dgm:cxn modelId="{6E6DC0C5-D4B4-4DD9-8A97-093FD8DFE71A}" type="presOf" srcId="{3B468285-9028-416A-ADC3-5F8040A60E97}" destId="{6574E29A-1518-46C4-845D-5D91A9D45CE9}" srcOrd="0" destOrd="0" presId="urn:microsoft.com/office/officeart/2005/8/layout/vList2"/>
    <dgm:cxn modelId="{F83BC3E4-E4DB-4D60-89E9-0DA3F0F7496B}" type="presParOf" srcId="{6574E29A-1518-46C4-845D-5D91A9D45CE9}" destId="{201DF705-5C20-4C68-A4A5-46949E346664}" srcOrd="0" destOrd="0" presId="urn:microsoft.com/office/officeart/2005/8/layout/vList2"/>
    <dgm:cxn modelId="{17F2AAA7-9780-4412-BB59-B568396A841C}" type="presParOf" srcId="{6574E29A-1518-46C4-845D-5D91A9D45CE9}" destId="{183285BA-A83E-422F-A35A-D703DD70ADBB}" srcOrd="1" destOrd="0" presId="urn:microsoft.com/office/officeart/2005/8/layout/vList2"/>
    <dgm:cxn modelId="{F67D1741-37EA-48DB-9064-2AE5397A1771}" type="presParOf" srcId="{6574E29A-1518-46C4-845D-5D91A9D45CE9}" destId="{DCEF68E3-C6DE-4CE7-925B-3B9A7DE55DF6}" srcOrd="2" destOrd="0" presId="urn:microsoft.com/office/officeart/2005/8/layout/vList2"/>
    <dgm:cxn modelId="{F9734602-DA7A-4C39-9429-DF0313B31A17}" type="presParOf" srcId="{6574E29A-1518-46C4-845D-5D91A9D45CE9}" destId="{9515462B-BA06-4066-AAC7-496B41F54048}" srcOrd="3" destOrd="0" presId="urn:microsoft.com/office/officeart/2005/8/layout/vList2"/>
    <dgm:cxn modelId="{0F45335F-E624-46B3-A879-AB915976D4D2}" type="presParOf" srcId="{6574E29A-1518-46C4-845D-5D91A9D45CE9}" destId="{BF15E0A9-C4DC-442F-8016-8262861EAF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EE101-0E77-4108-8E20-F46BD3E690D9}">
      <dsp:nvSpPr>
        <dsp:cNvPr id="0" name=""/>
        <dsp:cNvSpPr/>
      </dsp:nvSpPr>
      <dsp:spPr>
        <a:xfrm>
          <a:off x="780" y="645574"/>
          <a:ext cx="3042721" cy="1825632"/>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Mr. Arrington: 12</a:t>
          </a:r>
          <a:r>
            <a:rPr lang="en-US" sz="2600" kern="1200" baseline="30000"/>
            <a:t>th</a:t>
          </a:r>
          <a:r>
            <a:rPr lang="en-US" sz="2600" kern="1200"/>
            <a:t> Grade Counselor</a:t>
          </a:r>
        </a:p>
      </dsp:txBody>
      <dsp:txXfrm>
        <a:off x="780" y="645574"/>
        <a:ext cx="3042721" cy="1825632"/>
      </dsp:txXfrm>
    </dsp:sp>
    <dsp:sp modelId="{1205B4A0-406A-476C-819C-5EA5ED818BF7}">
      <dsp:nvSpPr>
        <dsp:cNvPr id="0" name=""/>
        <dsp:cNvSpPr/>
      </dsp:nvSpPr>
      <dsp:spPr>
        <a:xfrm>
          <a:off x="3347773" y="645574"/>
          <a:ext cx="3042721" cy="1825632"/>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err="1">
              <a:latin typeface="Century Gothic" panose="020B0502020202020204"/>
            </a:rPr>
            <a:t>Mrs.Morgan</a:t>
          </a:r>
          <a:r>
            <a:rPr lang="en-US" sz="2600" kern="1200">
              <a:latin typeface="Century Gothic" panose="020B0502020202020204"/>
            </a:rPr>
            <a:t>:</a:t>
          </a:r>
          <a:r>
            <a:rPr lang="en-US" sz="2600" kern="1200"/>
            <a:t> Odd Grades Counselor</a:t>
          </a:r>
          <a:r>
            <a:rPr lang="en-US" sz="2600" kern="1200">
              <a:latin typeface="Century Gothic" panose="020B0502020202020204"/>
            </a:rPr>
            <a:t> </a:t>
          </a:r>
          <a:endParaRPr lang="en-US" sz="2600" kern="1200"/>
        </a:p>
      </dsp:txBody>
      <dsp:txXfrm>
        <a:off x="3347773" y="645574"/>
        <a:ext cx="3042721" cy="1825632"/>
      </dsp:txXfrm>
    </dsp:sp>
    <dsp:sp modelId="{C048D9A6-80F0-4C39-BD55-01F2113901CC}">
      <dsp:nvSpPr>
        <dsp:cNvPr id="0" name=""/>
        <dsp:cNvSpPr/>
      </dsp:nvSpPr>
      <dsp:spPr>
        <a:xfrm>
          <a:off x="1674276" y="2775479"/>
          <a:ext cx="3042721" cy="1825632"/>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t>Mrs. </a:t>
          </a:r>
          <a:r>
            <a:rPr lang="en-US" sz="2600" kern="1200" err="1"/>
            <a:t>Vergon</a:t>
          </a:r>
          <a:r>
            <a:rPr lang="en-US" sz="2600" kern="1200"/>
            <a:t>:</a:t>
          </a:r>
          <a:r>
            <a:rPr lang="en-US" sz="2600" kern="1200">
              <a:latin typeface="Century Gothic" panose="020B0502020202020204"/>
            </a:rPr>
            <a:t> </a:t>
          </a:r>
          <a:r>
            <a:rPr lang="en-US" sz="2600" kern="1200"/>
            <a:t> Blended students counselor</a:t>
          </a:r>
        </a:p>
      </dsp:txBody>
      <dsp:txXfrm>
        <a:off x="1674276" y="2775479"/>
        <a:ext cx="3042721" cy="1825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1CB8-90B9-4D87-932B-40F4148D1E9D}">
      <dsp:nvSpPr>
        <dsp:cNvPr id="0" name=""/>
        <dsp:cNvSpPr/>
      </dsp:nvSpPr>
      <dsp:spPr>
        <a:xfrm rot="5400000">
          <a:off x="3669736" y="-1197232"/>
          <a:ext cx="1352661" cy="4090416"/>
        </a:xfrm>
        <a:prstGeom prst="round2Same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a:solidFill>
                <a:schemeClr val="tx1"/>
              </a:solidFill>
            </a:rPr>
            <a:t>Grant bachelor's degrees either</a:t>
          </a:r>
          <a:r>
            <a:rPr lang="en-US" sz="1900" b="1" kern="1200">
              <a:solidFill>
                <a:schemeClr val="tx1"/>
              </a:solidFill>
              <a:latin typeface="Century Gothic" panose="020B0502020202020204"/>
            </a:rPr>
            <a:t> </a:t>
          </a:r>
          <a:r>
            <a:rPr lang="en-US" sz="1900" b="1" kern="1200">
              <a:solidFill>
                <a:schemeClr val="tx1"/>
              </a:solidFill>
            </a:rPr>
            <a:t> BA or BS</a:t>
          </a:r>
          <a:endParaRPr lang="en-US" sz="1900" kern="1200">
            <a:solidFill>
              <a:schemeClr val="tx1"/>
            </a:solidFill>
          </a:endParaRPr>
        </a:p>
        <a:p>
          <a:pPr marL="171450" lvl="1" indent="-171450" algn="l" defTabSz="844550">
            <a:lnSpc>
              <a:spcPct val="90000"/>
            </a:lnSpc>
            <a:spcBef>
              <a:spcPct val="0"/>
            </a:spcBef>
            <a:spcAft>
              <a:spcPct val="15000"/>
            </a:spcAft>
            <a:buChar char="•"/>
          </a:pPr>
          <a:r>
            <a:rPr lang="en-US" sz="1900" b="1" kern="1200">
              <a:solidFill>
                <a:schemeClr val="tx1"/>
              </a:solidFill>
            </a:rPr>
            <a:t>Geared toward professional occupations</a:t>
          </a:r>
          <a:endParaRPr lang="en-US" sz="1900" kern="1200">
            <a:solidFill>
              <a:schemeClr val="tx1"/>
            </a:solidFill>
          </a:endParaRPr>
        </a:p>
      </dsp:txBody>
      <dsp:txXfrm rot="-5400000">
        <a:off x="2300859" y="237676"/>
        <a:ext cx="4024385" cy="1220599"/>
      </dsp:txXfrm>
    </dsp:sp>
    <dsp:sp modelId="{FFD928EC-616F-4A87-912A-3953BC1E32BF}">
      <dsp:nvSpPr>
        <dsp:cNvPr id="0" name=""/>
        <dsp:cNvSpPr/>
      </dsp:nvSpPr>
      <dsp:spPr>
        <a:xfrm>
          <a:off x="0" y="2561"/>
          <a:ext cx="2300859" cy="1690826"/>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Four year colleges and universities: both public and private</a:t>
          </a:r>
          <a:endParaRPr lang="en-US" sz="1800" kern="1200">
            <a:solidFill>
              <a:schemeClr val="tx1"/>
            </a:solidFill>
          </a:endParaRPr>
        </a:p>
      </dsp:txBody>
      <dsp:txXfrm>
        <a:off x="82539" y="85100"/>
        <a:ext cx="2135781" cy="1525748"/>
      </dsp:txXfrm>
    </dsp:sp>
    <dsp:sp modelId="{D9E7EE17-4479-4C13-90BF-4A95FD045177}">
      <dsp:nvSpPr>
        <dsp:cNvPr id="0" name=""/>
        <dsp:cNvSpPr/>
      </dsp:nvSpPr>
      <dsp:spPr>
        <a:xfrm rot="5400000">
          <a:off x="3669736" y="578135"/>
          <a:ext cx="1352661" cy="4090416"/>
        </a:xfrm>
        <a:prstGeom prst="round2SameRect">
          <a:avLst/>
        </a:prstGeom>
        <a:solidFill>
          <a:schemeClr val="accent2">
            <a:tint val="40000"/>
            <a:alpha val="90000"/>
            <a:hueOff val="-10302092"/>
            <a:satOff val="530"/>
            <a:lumOff val="28"/>
            <a:alphaOff val="0"/>
          </a:schemeClr>
        </a:solidFill>
        <a:ln w="19050" cap="rnd" cmpd="sng" algn="ctr">
          <a:solidFill>
            <a:schemeClr val="accent2">
              <a:tint val="40000"/>
              <a:alpha val="90000"/>
              <a:hueOff val="-10302092"/>
              <a:satOff val="530"/>
              <a:lumOff val="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a:solidFill>
                <a:schemeClr val="tx1"/>
              </a:solidFill>
            </a:rPr>
            <a:t>Offers many technical programs and certificates</a:t>
          </a:r>
          <a:endParaRPr lang="en-US" sz="1900" kern="1200">
            <a:solidFill>
              <a:schemeClr val="tx1"/>
            </a:solidFill>
          </a:endParaRPr>
        </a:p>
        <a:p>
          <a:pPr marL="171450" lvl="1" indent="-171450" algn="l" defTabSz="844550">
            <a:lnSpc>
              <a:spcPct val="90000"/>
            </a:lnSpc>
            <a:spcBef>
              <a:spcPct val="0"/>
            </a:spcBef>
            <a:spcAft>
              <a:spcPct val="15000"/>
            </a:spcAft>
            <a:buChar char="•"/>
          </a:pPr>
          <a:r>
            <a:rPr lang="en-US" sz="1900" b="1" kern="1200">
              <a:solidFill>
                <a:schemeClr val="tx1"/>
              </a:solidFill>
            </a:rPr>
            <a:t>Specializes in transferring to 4 year colleges</a:t>
          </a:r>
          <a:endParaRPr lang="en-US" sz="1900" kern="1200">
            <a:solidFill>
              <a:schemeClr val="tx1"/>
            </a:solidFill>
          </a:endParaRPr>
        </a:p>
      </dsp:txBody>
      <dsp:txXfrm rot="-5400000">
        <a:off x="2300859" y="2013044"/>
        <a:ext cx="4024385" cy="1220599"/>
      </dsp:txXfrm>
    </dsp:sp>
    <dsp:sp modelId="{8A14F11B-1229-4D94-9601-371384A7DAF8}">
      <dsp:nvSpPr>
        <dsp:cNvPr id="0" name=""/>
        <dsp:cNvSpPr/>
      </dsp:nvSpPr>
      <dsp:spPr>
        <a:xfrm>
          <a:off x="0" y="1777930"/>
          <a:ext cx="2300859" cy="1690826"/>
        </a:xfrm>
        <a:prstGeom prst="roundRect">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Two year college grants Associates degrees: AA or AS</a:t>
          </a:r>
          <a:endParaRPr lang="en-US" sz="1800" kern="1200">
            <a:solidFill>
              <a:schemeClr val="tx1"/>
            </a:solidFill>
          </a:endParaRPr>
        </a:p>
      </dsp:txBody>
      <dsp:txXfrm>
        <a:off x="82539" y="1860469"/>
        <a:ext cx="2135781" cy="1525748"/>
      </dsp:txXfrm>
    </dsp:sp>
    <dsp:sp modelId="{05CB41A8-03D1-4D23-BB0C-EBC890EE4E66}">
      <dsp:nvSpPr>
        <dsp:cNvPr id="0" name=""/>
        <dsp:cNvSpPr/>
      </dsp:nvSpPr>
      <dsp:spPr>
        <a:xfrm rot="5400000">
          <a:off x="3669736" y="2353503"/>
          <a:ext cx="1352661" cy="4090416"/>
        </a:xfrm>
        <a:prstGeom prst="round2SameRect">
          <a:avLst/>
        </a:prstGeom>
        <a:solidFill>
          <a:schemeClr val="accent2">
            <a:tint val="40000"/>
            <a:alpha val="90000"/>
            <a:hueOff val="-20604185"/>
            <a:satOff val="1061"/>
            <a:lumOff val="55"/>
            <a:alphaOff val="0"/>
          </a:schemeClr>
        </a:solidFill>
        <a:ln w="19050" cap="rnd" cmpd="sng" algn="ctr">
          <a:solidFill>
            <a:schemeClr val="accent2">
              <a:tint val="40000"/>
              <a:alpha val="90000"/>
              <a:hueOff val="-20604185"/>
              <a:satOff val="1061"/>
              <a:lumOff val="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a:solidFill>
                <a:schemeClr val="tx1"/>
              </a:solidFill>
            </a:rPr>
            <a:t>Grants industry certifications/certificates</a:t>
          </a:r>
          <a:endParaRPr lang="en-US" sz="1900" kern="1200">
            <a:solidFill>
              <a:schemeClr val="tx1"/>
            </a:solidFill>
          </a:endParaRPr>
        </a:p>
      </dsp:txBody>
      <dsp:txXfrm rot="-5400000">
        <a:off x="2300859" y="3788412"/>
        <a:ext cx="4024385" cy="1220599"/>
      </dsp:txXfrm>
    </dsp:sp>
    <dsp:sp modelId="{6EB473FC-8A11-4D71-B5DB-DD476A0D19FB}">
      <dsp:nvSpPr>
        <dsp:cNvPr id="0" name=""/>
        <dsp:cNvSpPr/>
      </dsp:nvSpPr>
      <dsp:spPr>
        <a:xfrm>
          <a:off x="0" y="3553298"/>
          <a:ext cx="2300859" cy="1690826"/>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Vocational/trade schools</a:t>
          </a:r>
          <a:endParaRPr lang="en-US" sz="1800" kern="1200">
            <a:solidFill>
              <a:schemeClr val="tx1"/>
            </a:solidFill>
          </a:endParaRPr>
        </a:p>
      </dsp:txBody>
      <dsp:txXfrm>
        <a:off x="82539" y="3635837"/>
        <a:ext cx="2135781" cy="15257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10295-29B4-4E3B-82B5-A1134F25D01B}">
      <dsp:nvSpPr>
        <dsp:cNvPr id="0" name=""/>
        <dsp:cNvSpPr/>
      </dsp:nvSpPr>
      <dsp:spPr>
        <a:xfrm>
          <a:off x="0" y="1200443"/>
          <a:ext cx="6391275" cy="12852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CCA560-356E-4FD5-B2AA-8CB54FA3B0EF}">
      <dsp:nvSpPr>
        <dsp:cNvPr id="0" name=""/>
        <dsp:cNvSpPr/>
      </dsp:nvSpPr>
      <dsp:spPr>
        <a:xfrm>
          <a:off x="319563" y="447683"/>
          <a:ext cx="4473892" cy="1505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102" tIns="0" rIns="169102" bIns="0" numCol="1" spcCol="1270" anchor="ctr" anchorCtr="0">
          <a:noAutofit/>
        </a:bodyPr>
        <a:lstStyle/>
        <a:p>
          <a:pPr marL="0" lvl="0" indent="0" algn="l" defTabSz="2266950">
            <a:lnSpc>
              <a:spcPct val="90000"/>
            </a:lnSpc>
            <a:spcBef>
              <a:spcPct val="0"/>
            </a:spcBef>
            <a:spcAft>
              <a:spcPct val="35000"/>
            </a:spcAft>
            <a:buNone/>
          </a:pPr>
          <a:r>
            <a:rPr lang="en-US" sz="5100" b="0" i="0" kern="1200"/>
            <a:t>Military</a:t>
          </a:r>
          <a:endParaRPr lang="en-US" sz="5100" kern="1200"/>
        </a:p>
      </dsp:txBody>
      <dsp:txXfrm>
        <a:off x="393056" y="521176"/>
        <a:ext cx="4326906" cy="1358534"/>
      </dsp:txXfrm>
    </dsp:sp>
    <dsp:sp modelId="{B390AC13-7648-45A2-9869-79B5A8F89C43}">
      <dsp:nvSpPr>
        <dsp:cNvPr id="0" name=""/>
        <dsp:cNvSpPr/>
      </dsp:nvSpPr>
      <dsp:spPr>
        <a:xfrm>
          <a:off x="0" y="3513803"/>
          <a:ext cx="6391275" cy="1285200"/>
        </a:xfrm>
        <a:prstGeom prst="rect">
          <a:avLst/>
        </a:prstGeom>
        <a:solidFill>
          <a:schemeClr val="lt1">
            <a:alpha val="90000"/>
            <a:hueOff val="0"/>
            <a:satOff val="0"/>
            <a:lumOff val="0"/>
            <a:alphaOff val="0"/>
          </a:schemeClr>
        </a:solidFill>
        <a:ln w="19050" cap="rnd" cmpd="sng" algn="ctr">
          <a:solidFill>
            <a:schemeClr val="accent2">
              <a:hueOff val="-19765721"/>
              <a:satOff val="901"/>
              <a:lumOff val="0"/>
              <a:alphaOff val="0"/>
            </a:schemeClr>
          </a:solidFill>
          <a:prstDash val="solid"/>
        </a:ln>
        <a:effectLst/>
      </dsp:spPr>
      <dsp:style>
        <a:lnRef idx="2">
          <a:scrgbClr r="0" g="0" b="0"/>
        </a:lnRef>
        <a:fillRef idx="1">
          <a:scrgbClr r="0" g="0" b="0"/>
        </a:fillRef>
        <a:effectRef idx="0">
          <a:scrgbClr r="0" g="0" b="0"/>
        </a:effectRef>
        <a:fontRef idx="minor"/>
      </dsp:style>
    </dsp:sp>
    <dsp:sp modelId="{0EF13F8D-38B6-4DC4-AB22-BF33747DA6E2}">
      <dsp:nvSpPr>
        <dsp:cNvPr id="0" name=""/>
        <dsp:cNvSpPr/>
      </dsp:nvSpPr>
      <dsp:spPr>
        <a:xfrm>
          <a:off x="319563" y="2761043"/>
          <a:ext cx="4473892" cy="150552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102" tIns="0" rIns="169102" bIns="0" numCol="1" spcCol="1270" anchor="ctr" anchorCtr="0">
          <a:noAutofit/>
        </a:bodyPr>
        <a:lstStyle/>
        <a:p>
          <a:pPr marL="0" lvl="0" indent="0" algn="l" defTabSz="2266950">
            <a:lnSpc>
              <a:spcPct val="90000"/>
            </a:lnSpc>
            <a:spcBef>
              <a:spcPct val="0"/>
            </a:spcBef>
            <a:spcAft>
              <a:spcPct val="35000"/>
            </a:spcAft>
            <a:buNone/>
          </a:pPr>
          <a:r>
            <a:rPr lang="en-US" sz="5100" b="0" i="0" kern="1200"/>
            <a:t>Employment</a:t>
          </a:r>
          <a:endParaRPr lang="en-US" sz="5100" kern="1200"/>
        </a:p>
      </dsp:txBody>
      <dsp:txXfrm>
        <a:off x="393056" y="2834536"/>
        <a:ext cx="4326906" cy="1358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76396-7862-407F-B4DA-D23C77645AD8}">
      <dsp:nvSpPr>
        <dsp:cNvPr id="0" name=""/>
        <dsp:cNvSpPr/>
      </dsp:nvSpPr>
      <dsp:spPr>
        <a:xfrm>
          <a:off x="0" y="2177"/>
          <a:ext cx="6391275" cy="11036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FC2F6-AB6C-4874-A633-51010E97B3D8}">
      <dsp:nvSpPr>
        <dsp:cNvPr id="0" name=""/>
        <dsp:cNvSpPr/>
      </dsp:nvSpPr>
      <dsp:spPr>
        <a:xfrm>
          <a:off x="333853" y="250498"/>
          <a:ext cx="607006" cy="60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F6FC41-CC17-4B1D-B06B-10C4E12FEA50}">
      <dsp:nvSpPr>
        <dsp:cNvPr id="0" name=""/>
        <dsp:cNvSpPr/>
      </dsp:nvSpPr>
      <dsp:spPr>
        <a:xfrm>
          <a:off x="1274714" y="2177"/>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66750">
            <a:lnSpc>
              <a:spcPct val="90000"/>
            </a:lnSpc>
            <a:spcBef>
              <a:spcPct val="0"/>
            </a:spcBef>
            <a:spcAft>
              <a:spcPct val="35000"/>
            </a:spcAft>
            <a:buNone/>
          </a:pPr>
          <a:r>
            <a:rPr lang="en-US" sz="1500" kern="1200"/>
            <a:t>Colleges look for students who will contribute to their campus both inside and outside the classroom, as well as their communities.</a:t>
          </a:r>
        </a:p>
      </dsp:txBody>
      <dsp:txXfrm>
        <a:off x="1274714" y="2177"/>
        <a:ext cx="5116560" cy="1103648"/>
      </dsp:txXfrm>
    </dsp:sp>
    <dsp:sp modelId="{9E56F776-3BC5-4417-A536-706825072565}">
      <dsp:nvSpPr>
        <dsp:cNvPr id="0" name=""/>
        <dsp:cNvSpPr/>
      </dsp:nvSpPr>
      <dsp:spPr>
        <a:xfrm>
          <a:off x="0" y="1381738"/>
          <a:ext cx="6391275" cy="11036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95062F-213E-4BA5-ABF3-5F7B08BC7A4A}">
      <dsp:nvSpPr>
        <dsp:cNvPr id="0" name=""/>
        <dsp:cNvSpPr/>
      </dsp:nvSpPr>
      <dsp:spPr>
        <a:xfrm>
          <a:off x="333853" y="1630059"/>
          <a:ext cx="607006" cy="60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5105DA-0834-4931-92EC-76A05EDEAE57}">
      <dsp:nvSpPr>
        <dsp:cNvPr id="0" name=""/>
        <dsp:cNvSpPr/>
      </dsp:nvSpPr>
      <dsp:spPr>
        <a:xfrm>
          <a:off x="1274714" y="1381738"/>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66750">
            <a:lnSpc>
              <a:spcPct val="90000"/>
            </a:lnSpc>
            <a:spcBef>
              <a:spcPct val="0"/>
            </a:spcBef>
            <a:spcAft>
              <a:spcPct val="35000"/>
            </a:spcAft>
            <a:buNone/>
          </a:pPr>
          <a:r>
            <a:rPr lang="en-US" sz="1500" kern="1200"/>
            <a:t>QUALITY over QUANTITY! Do not attempt to join every club or sport on campus. Pick a few activities and do them well. Be a leader by holding office in a club.</a:t>
          </a:r>
        </a:p>
      </dsp:txBody>
      <dsp:txXfrm>
        <a:off x="1274714" y="1381738"/>
        <a:ext cx="5116560" cy="1103648"/>
      </dsp:txXfrm>
    </dsp:sp>
    <dsp:sp modelId="{2C4737CD-950C-4CC4-BA99-9593EA09E8A2}">
      <dsp:nvSpPr>
        <dsp:cNvPr id="0" name=""/>
        <dsp:cNvSpPr/>
      </dsp:nvSpPr>
      <dsp:spPr>
        <a:xfrm>
          <a:off x="0" y="2761299"/>
          <a:ext cx="6391275" cy="11036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57DAE1-E4E3-4548-8A63-C7929505C659}">
      <dsp:nvSpPr>
        <dsp:cNvPr id="0" name=""/>
        <dsp:cNvSpPr/>
      </dsp:nvSpPr>
      <dsp:spPr>
        <a:xfrm>
          <a:off x="333853" y="3009620"/>
          <a:ext cx="607006" cy="6070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7BF120-0DD2-4801-9FDA-88224880080E}">
      <dsp:nvSpPr>
        <dsp:cNvPr id="0" name=""/>
        <dsp:cNvSpPr/>
      </dsp:nvSpPr>
      <dsp:spPr>
        <a:xfrm>
          <a:off x="1274714" y="2761299"/>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66750">
            <a:lnSpc>
              <a:spcPct val="90000"/>
            </a:lnSpc>
            <a:spcBef>
              <a:spcPct val="0"/>
            </a:spcBef>
            <a:spcAft>
              <a:spcPct val="35000"/>
            </a:spcAft>
            <a:buNone/>
          </a:pPr>
          <a:r>
            <a:rPr lang="en-US" sz="1500" kern="1200"/>
            <a:t>Be well rounded by varying your activities.</a:t>
          </a:r>
        </a:p>
      </dsp:txBody>
      <dsp:txXfrm>
        <a:off x="1274714" y="2761299"/>
        <a:ext cx="5116560" cy="1103648"/>
      </dsp:txXfrm>
    </dsp:sp>
    <dsp:sp modelId="{CF84C965-C3EB-4BC8-9D38-4CD260921BD3}">
      <dsp:nvSpPr>
        <dsp:cNvPr id="0" name=""/>
        <dsp:cNvSpPr/>
      </dsp:nvSpPr>
      <dsp:spPr>
        <a:xfrm>
          <a:off x="0" y="4140860"/>
          <a:ext cx="6391275" cy="110364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F649CE-3018-453D-8F29-D7A28B312E87}">
      <dsp:nvSpPr>
        <dsp:cNvPr id="0" name=""/>
        <dsp:cNvSpPr/>
      </dsp:nvSpPr>
      <dsp:spPr>
        <a:xfrm>
          <a:off x="333853" y="4389181"/>
          <a:ext cx="607006" cy="607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C57504-59F4-44D5-B3D7-A80FD0845583}">
      <dsp:nvSpPr>
        <dsp:cNvPr id="0" name=""/>
        <dsp:cNvSpPr/>
      </dsp:nvSpPr>
      <dsp:spPr>
        <a:xfrm>
          <a:off x="1274714" y="4140860"/>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666750">
            <a:lnSpc>
              <a:spcPct val="90000"/>
            </a:lnSpc>
            <a:spcBef>
              <a:spcPct val="0"/>
            </a:spcBef>
            <a:spcAft>
              <a:spcPct val="35000"/>
            </a:spcAft>
            <a:buNone/>
          </a:pPr>
          <a:r>
            <a:rPr lang="en-US" sz="1500" kern="1200"/>
            <a:t>Quality  volunteer hours through school and/or community organizations are also looked at favorably for both admissions and scholarships.</a:t>
          </a:r>
        </a:p>
      </dsp:txBody>
      <dsp:txXfrm>
        <a:off x="1274714" y="4140860"/>
        <a:ext cx="5116560" cy="1103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A01A1-E5B7-4EE4-A7F3-80C010F343CB}">
      <dsp:nvSpPr>
        <dsp:cNvPr id="0" name=""/>
        <dsp:cNvSpPr/>
      </dsp:nvSpPr>
      <dsp:spPr>
        <a:xfrm>
          <a:off x="0" y="640"/>
          <a:ext cx="6391275"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A15F99-D0A5-4C3D-8951-59427FDE845C}">
      <dsp:nvSpPr>
        <dsp:cNvPr id="0" name=""/>
        <dsp:cNvSpPr/>
      </dsp:nvSpPr>
      <dsp:spPr>
        <a:xfrm>
          <a:off x="0" y="640"/>
          <a:ext cx="6391275" cy="104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Many colleges use essays to learn about you. Another humanizing piece of your application.</a:t>
          </a:r>
          <a:endParaRPr lang="en-US" sz="2100" kern="1200"/>
        </a:p>
      </dsp:txBody>
      <dsp:txXfrm>
        <a:off x="0" y="640"/>
        <a:ext cx="6391275" cy="1049081"/>
      </dsp:txXfrm>
    </dsp:sp>
    <dsp:sp modelId="{CF17EDCB-8726-4876-98F9-B49748B07B6D}">
      <dsp:nvSpPr>
        <dsp:cNvPr id="0" name=""/>
        <dsp:cNvSpPr/>
      </dsp:nvSpPr>
      <dsp:spPr>
        <a:xfrm>
          <a:off x="0" y="1049721"/>
          <a:ext cx="6391275" cy="0"/>
        </a:xfrm>
        <a:prstGeom prst="line">
          <a:avLst/>
        </a:prstGeom>
        <a:solidFill>
          <a:schemeClr val="accent5">
            <a:hueOff val="609606"/>
            <a:satOff val="-4861"/>
            <a:lumOff val="-3676"/>
            <a:alphaOff val="0"/>
          </a:schemeClr>
        </a:solidFill>
        <a:ln w="19050" cap="rnd" cmpd="sng" algn="ctr">
          <a:solidFill>
            <a:schemeClr val="accent5">
              <a:hueOff val="609606"/>
              <a:satOff val="-4861"/>
              <a:lumOff val="-36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D0A63-9C26-4769-ACA7-0273F2FD9267}">
      <dsp:nvSpPr>
        <dsp:cNvPr id="0" name=""/>
        <dsp:cNvSpPr/>
      </dsp:nvSpPr>
      <dsp:spPr>
        <a:xfrm>
          <a:off x="0" y="1049721"/>
          <a:ext cx="6391275" cy="104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It needs to be carefully constructed, interesting, informative and clever so you will stand out. Be original!</a:t>
          </a:r>
          <a:endParaRPr lang="en-US" sz="2100" kern="1200"/>
        </a:p>
      </dsp:txBody>
      <dsp:txXfrm>
        <a:off x="0" y="1049721"/>
        <a:ext cx="6391275" cy="1049081"/>
      </dsp:txXfrm>
    </dsp:sp>
    <dsp:sp modelId="{8165366B-E3E1-4209-9127-1A89C28BE276}">
      <dsp:nvSpPr>
        <dsp:cNvPr id="0" name=""/>
        <dsp:cNvSpPr/>
      </dsp:nvSpPr>
      <dsp:spPr>
        <a:xfrm>
          <a:off x="0" y="2098802"/>
          <a:ext cx="6391275" cy="0"/>
        </a:xfrm>
        <a:prstGeom prst="line">
          <a:avLst/>
        </a:prstGeom>
        <a:solidFill>
          <a:schemeClr val="accent5">
            <a:hueOff val="1219212"/>
            <a:satOff val="-9721"/>
            <a:lumOff val="-7353"/>
            <a:alphaOff val="0"/>
          </a:schemeClr>
        </a:solidFill>
        <a:ln w="19050" cap="rnd" cmpd="sng" algn="ctr">
          <a:solidFill>
            <a:schemeClr val="accent5">
              <a:hueOff val="1219212"/>
              <a:satOff val="-9721"/>
              <a:lumOff val="-7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44C5FD-3CCF-460E-B636-F40AA2E4C86F}">
      <dsp:nvSpPr>
        <dsp:cNvPr id="0" name=""/>
        <dsp:cNvSpPr/>
      </dsp:nvSpPr>
      <dsp:spPr>
        <a:xfrm>
          <a:off x="0" y="2098802"/>
          <a:ext cx="6391275" cy="104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If an essay is optional, do it! Pay attention to punctuation, spelling, grammar and word choice.</a:t>
          </a:r>
          <a:endParaRPr lang="en-US" sz="2100" kern="1200"/>
        </a:p>
      </dsp:txBody>
      <dsp:txXfrm>
        <a:off x="0" y="2098802"/>
        <a:ext cx="6391275" cy="1049081"/>
      </dsp:txXfrm>
    </dsp:sp>
    <dsp:sp modelId="{D650B845-9F6D-475B-9877-729512AC3EB3}">
      <dsp:nvSpPr>
        <dsp:cNvPr id="0" name=""/>
        <dsp:cNvSpPr/>
      </dsp:nvSpPr>
      <dsp:spPr>
        <a:xfrm>
          <a:off x="0" y="3147884"/>
          <a:ext cx="6391275" cy="0"/>
        </a:xfrm>
        <a:prstGeom prst="line">
          <a:avLst/>
        </a:prstGeom>
        <a:solidFill>
          <a:schemeClr val="accent5">
            <a:hueOff val="1828819"/>
            <a:satOff val="-14582"/>
            <a:lumOff val="-11029"/>
            <a:alphaOff val="0"/>
          </a:schemeClr>
        </a:solidFill>
        <a:ln w="19050" cap="rnd" cmpd="sng" algn="ctr">
          <a:solidFill>
            <a:schemeClr val="accent5">
              <a:hueOff val="1828819"/>
              <a:satOff val="-14582"/>
              <a:lumOff val="-110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703CDC-2AE4-4DEC-8875-05AD2AB6DFA1}">
      <dsp:nvSpPr>
        <dsp:cNvPr id="0" name=""/>
        <dsp:cNvSpPr/>
      </dsp:nvSpPr>
      <dsp:spPr>
        <a:xfrm>
          <a:off x="0" y="3147884"/>
          <a:ext cx="6391275" cy="104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Proofread, proofread, proofread and also ask someone else to proofread such as an English teacher.</a:t>
          </a:r>
          <a:endParaRPr lang="en-US" sz="2100" kern="1200"/>
        </a:p>
      </dsp:txBody>
      <dsp:txXfrm>
        <a:off x="0" y="3147884"/>
        <a:ext cx="6391275" cy="1049081"/>
      </dsp:txXfrm>
    </dsp:sp>
    <dsp:sp modelId="{BBC2EB9F-0692-4ED3-9124-A11D4AC8EF73}">
      <dsp:nvSpPr>
        <dsp:cNvPr id="0" name=""/>
        <dsp:cNvSpPr/>
      </dsp:nvSpPr>
      <dsp:spPr>
        <a:xfrm>
          <a:off x="0" y="4196965"/>
          <a:ext cx="6391275" cy="0"/>
        </a:xfrm>
        <a:prstGeom prst="line">
          <a:avLst/>
        </a:prstGeom>
        <a:solidFill>
          <a:schemeClr val="accent5">
            <a:hueOff val="2438425"/>
            <a:satOff val="-19443"/>
            <a:lumOff val="-14705"/>
            <a:alphaOff val="0"/>
          </a:schemeClr>
        </a:solidFill>
        <a:ln w="19050" cap="rnd" cmpd="sng" algn="ctr">
          <a:solidFill>
            <a:schemeClr val="accent5">
              <a:hueOff val="2438425"/>
              <a:satOff val="-19443"/>
              <a:lumOff val="-1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DE655D-4C3E-4752-94B5-73DE118AEC2F}">
      <dsp:nvSpPr>
        <dsp:cNvPr id="0" name=""/>
        <dsp:cNvSpPr/>
      </dsp:nvSpPr>
      <dsp:spPr>
        <a:xfrm>
          <a:off x="0" y="4196965"/>
          <a:ext cx="6391275" cy="104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Remember you never get a second chance to make a first impression with your essay. </a:t>
          </a:r>
          <a:endParaRPr lang="en-US" sz="2100" kern="1200"/>
        </a:p>
      </dsp:txBody>
      <dsp:txXfrm>
        <a:off x="0" y="4196965"/>
        <a:ext cx="6391275" cy="10490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10E82-853A-4D53-8AF0-B675E94F7B37}">
      <dsp:nvSpPr>
        <dsp:cNvPr id="0" name=""/>
        <dsp:cNvSpPr/>
      </dsp:nvSpPr>
      <dsp:spPr>
        <a:xfrm>
          <a:off x="0" y="2561"/>
          <a:ext cx="6391275"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32A20-7584-4191-9931-509E4C77AC5B}">
      <dsp:nvSpPr>
        <dsp:cNvPr id="0" name=""/>
        <dsp:cNvSpPr/>
      </dsp:nvSpPr>
      <dsp:spPr>
        <a:xfrm>
          <a:off x="0" y="2561"/>
          <a:ext cx="6391275" cy="17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i="0" kern="1200"/>
            <a:t>Juniors and Seniors who qualify using the Alternate Income Form may receive 2 test fee waivers for Sat and 4 for ACT.  </a:t>
          </a:r>
          <a:endParaRPr lang="en-US" sz="2700" kern="1200"/>
        </a:p>
      </dsp:txBody>
      <dsp:txXfrm>
        <a:off x="0" y="2561"/>
        <a:ext cx="6391275" cy="1747187"/>
      </dsp:txXfrm>
    </dsp:sp>
    <dsp:sp modelId="{453B5232-C48C-4FC0-AFD8-C7F13CF9CFBC}">
      <dsp:nvSpPr>
        <dsp:cNvPr id="0" name=""/>
        <dsp:cNvSpPr/>
      </dsp:nvSpPr>
      <dsp:spPr>
        <a:xfrm>
          <a:off x="0" y="1749749"/>
          <a:ext cx="6391275"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7E7B2-8698-4718-A9AE-C20B30E7CE44}">
      <dsp:nvSpPr>
        <dsp:cNvPr id="0" name=""/>
        <dsp:cNvSpPr/>
      </dsp:nvSpPr>
      <dsp:spPr>
        <a:xfrm>
          <a:off x="0" y="1749749"/>
          <a:ext cx="6391275" cy="17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i="0" kern="1200"/>
            <a:t>Seniors who qualify for the waivers may also get 4 College Application fee waivers in their College Board account.</a:t>
          </a:r>
          <a:endParaRPr lang="en-US" sz="2700" kern="1200"/>
        </a:p>
      </dsp:txBody>
      <dsp:txXfrm>
        <a:off x="0" y="1749749"/>
        <a:ext cx="6391275" cy="1747187"/>
      </dsp:txXfrm>
    </dsp:sp>
    <dsp:sp modelId="{8F31C4F6-B149-4B7C-99B9-42C8E34E7A48}">
      <dsp:nvSpPr>
        <dsp:cNvPr id="0" name=""/>
        <dsp:cNvSpPr/>
      </dsp:nvSpPr>
      <dsp:spPr>
        <a:xfrm>
          <a:off x="0" y="3496937"/>
          <a:ext cx="6391275"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804E46-BEBE-4FFE-BB58-47E863A14743}">
      <dsp:nvSpPr>
        <dsp:cNvPr id="0" name=""/>
        <dsp:cNvSpPr/>
      </dsp:nvSpPr>
      <dsp:spPr>
        <a:xfrm>
          <a:off x="0" y="3496937"/>
          <a:ext cx="6391275" cy="17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i="0" kern="1200"/>
            <a:t>Waivers are issued by Mr. Arrington and Mrs. Morgan.  Please contact us for the Alternate Income Form as well.</a:t>
          </a:r>
          <a:endParaRPr lang="en-US" sz="2700" kern="1200"/>
        </a:p>
      </dsp:txBody>
      <dsp:txXfrm>
        <a:off x="0" y="3496937"/>
        <a:ext cx="6391275" cy="17471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DF705-5C20-4C68-A4A5-46949E346664}">
      <dsp:nvSpPr>
        <dsp:cNvPr id="0" name=""/>
        <dsp:cNvSpPr/>
      </dsp:nvSpPr>
      <dsp:spPr>
        <a:xfrm>
          <a:off x="0" y="1207874"/>
          <a:ext cx="8672883" cy="93483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Bright Futures: application opens October 1st and you have until graduation to complete requirements  </a:t>
          </a:r>
          <a:r>
            <a:rPr lang="en-US" sz="1700" kern="1200">
              <a:hlinkClick xmlns:r="http://schemas.openxmlformats.org/officeDocument/2006/relationships" r:id="rId1"/>
            </a:rPr>
            <a:t>https://www.floridastudentfinancialaidsg.org/SAPHome/SAPHome?url=home</a:t>
          </a:r>
          <a:endParaRPr lang="en-US" sz="1700" kern="1200"/>
        </a:p>
      </dsp:txBody>
      <dsp:txXfrm>
        <a:off x="45635" y="1253509"/>
        <a:ext cx="8581613" cy="843560"/>
      </dsp:txXfrm>
    </dsp:sp>
    <dsp:sp modelId="{DCEF68E3-C6DE-4CE7-925B-3B9A7DE55DF6}">
      <dsp:nvSpPr>
        <dsp:cNvPr id="0" name=""/>
        <dsp:cNvSpPr/>
      </dsp:nvSpPr>
      <dsp:spPr>
        <a:xfrm>
          <a:off x="0" y="2191664"/>
          <a:ext cx="8672883" cy="934830"/>
        </a:xfrm>
        <a:prstGeom prst="roundRect">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Education Foundation: free scholarships counseling and financial aid workshops November 1</a:t>
          </a:r>
          <a:r>
            <a:rPr lang="en-US" sz="1700" b="1" kern="1200" baseline="30000"/>
            <a:t>st</a:t>
          </a:r>
          <a:r>
            <a:rPr lang="en-US" sz="1700" b="1" kern="1200"/>
            <a:t>  </a:t>
          </a:r>
          <a:r>
            <a:rPr lang="en-US" sz="1700" kern="1200">
              <a:hlinkClick xmlns:r="http://schemas.openxmlformats.org/officeDocument/2006/relationships" r:id="rId2"/>
            </a:rPr>
            <a:t>https://www.foundationosceola.org/</a:t>
          </a:r>
          <a:endParaRPr lang="en-US" sz="1700" kern="1200"/>
        </a:p>
      </dsp:txBody>
      <dsp:txXfrm>
        <a:off x="45635" y="2237299"/>
        <a:ext cx="8581613" cy="843560"/>
      </dsp:txXfrm>
    </dsp:sp>
    <dsp:sp modelId="{BF15E0A9-C4DC-442F-8016-8262861EAF28}">
      <dsp:nvSpPr>
        <dsp:cNvPr id="0" name=""/>
        <dsp:cNvSpPr/>
      </dsp:nvSpPr>
      <dsp:spPr>
        <a:xfrm>
          <a:off x="0" y="3175454"/>
          <a:ext cx="8672883" cy="934830"/>
        </a:xfrm>
        <a:prstGeom prst="round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FAFSA: Free Application for Federal Student Aid  opens October 1st. FAFSA.GOV</a:t>
          </a:r>
          <a:endParaRPr lang="en-US" sz="1700" kern="1200"/>
        </a:p>
      </dsp:txBody>
      <dsp:txXfrm>
        <a:off x="45635" y="3221089"/>
        <a:ext cx="8581613" cy="8435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EA614-53BF-441F-8C7B-72D704C02FA4}" type="datetimeFigureOut">
              <a:rPr lang="en-US"/>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B11E1-C2CD-447D-914C-46D87BC8B5E8}" type="slidenum">
              <a:rPr lang="en-US"/>
              <a:t>‹#›</a:t>
            </a:fld>
            <a:endParaRPr lang="en-US"/>
          </a:p>
        </p:txBody>
      </p:sp>
    </p:spTree>
    <p:extLst>
      <p:ext uri="{BB962C8B-B14F-4D97-AF65-F5344CB8AC3E}">
        <p14:creationId xmlns:p14="http://schemas.microsoft.com/office/powerpoint/2010/main" val="233679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2</a:t>
            </a:fld>
            <a:endParaRPr lang="en-US"/>
          </a:p>
        </p:txBody>
      </p:sp>
    </p:spTree>
    <p:extLst>
      <p:ext uri="{BB962C8B-B14F-4D97-AF65-F5344CB8AC3E}">
        <p14:creationId xmlns:p14="http://schemas.microsoft.com/office/powerpoint/2010/main" val="2195928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12</a:t>
            </a:fld>
            <a:endParaRPr lang="en-US"/>
          </a:p>
        </p:txBody>
      </p:sp>
    </p:spTree>
    <p:extLst>
      <p:ext uri="{BB962C8B-B14F-4D97-AF65-F5344CB8AC3E}">
        <p14:creationId xmlns:p14="http://schemas.microsoft.com/office/powerpoint/2010/main" val="22775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13</a:t>
            </a:fld>
            <a:endParaRPr lang="en-US"/>
          </a:p>
        </p:txBody>
      </p:sp>
    </p:spTree>
    <p:extLst>
      <p:ext uri="{BB962C8B-B14F-4D97-AF65-F5344CB8AC3E}">
        <p14:creationId xmlns:p14="http://schemas.microsoft.com/office/powerpoint/2010/main" val="342213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14</a:t>
            </a:fld>
            <a:endParaRPr lang="en-US"/>
          </a:p>
        </p:txBody>
      </p:sp>
    </p:spTree>
    <p:extLst>
      <p:ext uri="{BB962C8B-B14F-4D97-AF65-F5344CB8AC3E}">
        <p14:creationId xmlns:p14="http://schemas.microsoft.com/office/powerpoint/2010/main" val="4060545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15</a:t>
            </a:fld>
            <a:endParaRPr lang="en-US"/>
          </a:p>
        </p:txBody>
      </p:sp>
    </p:spTree>
    <p:extLst>
      <p:ext uri="{BB962C8B-B14F-4D97-AF65-F5344CB8AC3E}">
        <p14:creationId xmlns:p14="http://schemas.microsoft.com/office/powerpoint/2010/main" val="14690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16</a:t>
            </a:fld>
            <a:endParaRPr lang="en-US"/>
          </a:p>
        </p:txBody>
      </p:sp>
    </p:spTree>
    <p:extLst>
      <p:ext uri="{BB962C8B-B14F-4D97-AF65-F5344CB8AC3E}">
        <p14:creationId xmlns:p14="http://schemas.microsoft.com/office/powerpoint/2010/main" val="4109227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25</a:t>
            </a:fld>
            <a:endParaRPr lang="en-US"/>
          </a:p>
        </p:txBody>
      </p:sp>
    </p:spTree>
    <p:extLst>
      <p:ext uri="{BB962C8B-B14F-4D97-AF65-F5344CB8AC3E}">
        <p14:creationId xmlns:p14="http://schemas.microsoft.com/office/powerpoint/2010/main" val="268529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3</a:t>
            </a:fld>
            <a:endParaRPr lang="en-US"/>
          </a:p>
        </p:txBody>
      </p:sp>
    </p:spTree>
    <p:extLst>
      <p:ext uri="{BB962C8B-B14F-4D97-AF65-F5344CB8AC3E}">
        <p14:creationId xmlns:p14="http://schemas.microsoft.com/office/powerpoint/2010/main" val="65336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4</a:t>
            </a:fld>
            <a:endParaRPr lang="en-US"/>
          </a:p>
        </p:txBody>
      </p:sp>
    </p:spTree>
    <p:extLst>
      <p:ext uri="{BB962C8B-B14F-4D97-AF65-F5344CB8AC3E}">
        <p14:creationId xmlns:p14="http://schemas.microsoft.com/office/powerpoint/2010/main" val="87719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5</a:t>
            </a:fld>
            <a:endParaRPr lang="en-US"/>
          </a:p>
        </p:txBody>
      </p:sp>
    </p:spTree>
    <p:extLst>
      <p:ext uri="{BB962C8B-B14F-4D97-AF65-F5344CB8AC3E}">
        <p14:creationId xmlns:p14="http://schemas.microsoft.com/office/powerpoint/2010/main" val="237232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7</a:t>
            </a:fld>
            <a:endParaRPr lang="en-US"/>
          </a:p>
        </p:txBody>
      </p:sp>
    </p:spTree>
    <p:extLst>
      <p:ext uri="{BB962C8B-B14F-4D97-AF65-F5344CB8AC3E}">
        <p14:creationId xmlns:p14="http://schemas.microsoft.com/office/powerpoint/2010/main" val="8661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8</a:t>
            </a:fld>
            <a:endParaRPr lang="en-US"/>
          </a:p>
        </p:txBody>
      </p:sp>
    </p:spTree>
    <p:extLst>
      <p:ext uri="{BB962C8B-B14F-4D97-AF65-F5344CB8AC3E}">
        <p14:creationId xmlns:p14="http://schemas.microsoft.com/office/powerpoint/2010/main" val="94802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9</a:t>
            </a:fld>
            <a:endParaRPr lang="en-US"/>
          </a:p>
        </p:txBody>
      </p:sp>
    </p:spTree>
    <p:extLst>
      <p:ext uri="{BB962C8B-B14F-4D97-AF65-F5344CB8AC3E}">
        <p14:creationId xmlns:p14="http://schemas.microsoft.com/office/powerpoint/2010/main" val="287887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10</a:t>
            </a:fld>
            <a:endParaRPr lang="en-US"/>
          </a:p>
        </p:txBody>
      </p:sp>
    </p:spTree>
    <p:extLst>
      <p:ext uri="{BB962C8B-B14F-4D97-AF65-F5344CB8AC3E}">
        <p14:creationId xmlns:p14="http://schemas.microsoft.com/office/powerpoint/2010/main" val="425431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11</a:t>
            </a:fld>
            <a:endParaRPr lang="en-US"/>
          </a:p>
        </p:txBody>
      </p:sp>
    </p:spTree>
    <p:extLst>
      <p:ext uri="{BB962C8B-B14F-4D97-AF65-F5344CB8AC3E}">
        <p14:creationId xmlns:p14="http://schemas.microsoft.com/office/powerpoint/2010/main" val="2859083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11/28/2022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11/28/2022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11/28/2022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11/28/2022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11/28/2022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11/28/2022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11/28/2022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11/28/2022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e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jpe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4.png"/><Relationship Id="rId4" Type="http://schemas.openxmlformats.org/officeDocument/2006/relationships/diagramData" Target="../diagrams/data7.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alendly.com/arringtc" TargetMode="External"/><Relationship Id="rId4" Type="http://schemas.openxmlformats.org/officeDocument/2006/relationships/hyperlink" Target="https://outlook.office365.com/owa/calendar/KatelynMorganOVS@osceolak12.onmicrosoft.com/bookings/"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p:cNvSpPr>
            <a:spLocks noGrp="1"/>
          </p:cNvSpPr>
          <p:nvPr>
            <p:ph type="ctrTitle"/>
          </p:nvPr>
        </p:nvSpPr>
        <p:spPr>
          <a:xfrm>
            <a:off x="6211529" y="2831941"/>
            <a:ext cx="5283917" cy="2163153"/>
          </a:xfrm>
        </p:spPr>
        <p:txBody>
          <a:bodyPr>
            <a:normAutofit/>
          </a:bodyPr>
          <a:lstStyle/>
          <a:p>
            <a:pPr algn="ctr">
              <a:lnSpc>
                <a:spcPct val="90000"/>
              </a:lnSpc>
              <a:spcBef>
                <a:spcPts val="0"/>
              </a:spcBef>
            </a:pPr>
            <a:r>
              <a:rPr lang="en-US" sz="5000">
                <a:solidFill>
                  <a:srgbClr val="EBEBEB"/>
                </a:solidFill>
              </a:rPr>
              <a:t> OVS SENIOR INFORMATION NIGHT</a:t>
            </a:r>
            <a:endParaRPr lang="en-US"/>
          </a:p>
        </p:txBody>
      </p:sp>
      <p:sp>
        <p:nvSpPr>
          <p:cNvPr id="3" name="Subtitle 2"/>
          <p:cNvSpPr>
            <a:spLocks noGrp="1"/>
          </p:cNvSpPr>
          <p:nvPr>
            <p:ph type="subTitle" idx="1"/>
          </p:nvPr>
        </p:nvSpPr>
        <p:spPr>
          <a:xfrm>
            <a:off x="6173429" y="5058390"/>
            <a:ext cx="5512517" cy="879372"/>
          </a:xfrm>
        </p:spPr>
        <p:txBody>
          <a:bodyPr>
            <a:normAutofit fontScale="92500"/>
          </a:bodyPr>
          <a:lstStyle/>
          <a:p>
            <a:r>
              <a:rPr lang="en-US">
                <a:solidFill>
                  <a:schemeClr val="tx1"/>
                </a:solidFill>
              </a:rPr>
              <a:t>PRESENTED BY: school COUNSELING DEPARTMENT</a:t>
            </a:r>
          </a:p>
          <a:p>
            <a:r>
              <a:rPr lang="en-US">
                <a:solidFill>
                  <a:schemeClr val="tx1"/>
                </a:solidFill>
              </a:rPr>
              <a:t>MR. Arrington, Ms. Morgan, &amp; MS. </a:t>
            </a:r>
            <a:r>
              <a:rPr lang="en-US" err="1">
                <a:solidFill>
                  <a:schemeClr val="tx1"/>
                </a:solidFill>
              </a:rPr>
              <a:t>Vergon</a:t>
            </a:r>
            <a:r>
              <a:rPr lang="en-US">
                <a:solidFill>
                  <a:schemeClr val="tx1"/>
                </a:solidFill>
              </a:rPr>
              <a:t> </a:t>
            </a:r>
          </a:p>
        </p:txBody>
      </p:sp>
      <p:sp>
        <p:nvSpPr>
          <p:cNvPr id="11" name="Rectangle 1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If you are in college or know anyone who is you know that the costs ..."/>
          <p:cNvPicPr>
            <a:picLocks noChangeAspect="1"/>
          </p:cNvPicPr>
          <p:nvPr/>
        </p:nvPicPr>
        <p:blipFill>
          <a:blip r:embed="rId2"/>
          <a:stretch>
            <a:fillRect/>
          </a:stretch>
        </p:blipFill>
        <p:spPr>
          <a:xfrm>
            <a:off x="1109764" y="1557603"/>
            <a:ext cx="4986236" cy="3739677"/>
          </a:xfrm>
          <a:prstGeom prst="roundRect">
            <a:avLst>
              <a:gd name="adj" fmla="val 1858"/>
            </a:avLst>
          </a:prstGeom>
          <a:effectLst>
            <a:outerShdw blurRad="50800" dist="50800" dir="5400000" algn="tl" rotWithShape="0">
              <a:srgbClr val="000000">
                <a:alpha val="43000"/>
              </a:srgbClr>
            </a:outerShdw>
          </a:effectLst>
        </p:spPr>
      </p:pic>
      <p:pic>
        <p:nvPicPr>
          <p:cNvPr id="5" name="Picture 5" descr="A picture containing sky, several&#10;&#10;Description automatically generated">
            <a:extLst>
              <a:ext uri="{FF2B5EF4-FFF2-40B4-BE49-F238E27FC236}">
                <a16:creationId xmlns:a16="http://schemas.microsoft.com/office/drawing/2014/main" id="{8BE52C6A-5E09-76B9-2C3D-6E35E20C7268}"/>
              </a:ext>
            </a:extLst>
          </p:cNvPr>
          <p:cNvPicPr>
            <a:picLocks noChangeAspect="1"/>
          </p:cNvPicPr>
          <p:nvPr/>
        </p:nvPicPr>
        <p:blipFill>
          <a:blip r:embed="rId3"/>
          <a:stretch>
            <a:fillRect/>
          </a:stretch>
        </p:blipFill>
        <p:spPr>
          <a:xfrm>
            <a:off x="6848475" y="259202"/>
            <a:ext cx="3467100" cy="2300995"/>
          </a:xfrm>
          <a:prstGeom prst="rect">
            <a:avLst/>
          </a:prstGeom>
        </p:spPr>
      </p:pic>
    </p:spTree>
    <p:extLst>
      <p:ext uri="{BB962C8B-B14F-4D97-AF65-F5344CB8AC3E}">
        <p14:creationId xmlns:p14="http://schemas.microsoft.com/office/powerpoint/2010/main" val="3563268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DECA11-8F23-4BFB-819D-1C5A97840D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4DBF623-F256-43E8-93AC-B5467A91F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Freeform 5">
              <a:extLst>
                <a:ext uri="{FF2B5EF4-FFF2-40B4-BE49-F238E27FC236}">
                  <a16:creationId xmlns:a16="http://schemas.microsoft.com/office/drawing/2014/main" id="{B6AB7373-B022-4BA1-B8E7-D2C342475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p:cNvSpPr>
            <a:spLocks noGrp="1"/>
          </p:cNvSpPr>
          <p:nvPr>
            <p:ph type="title"/>
          </p:nvPr>
        </p:nvSpPr>
        <p:spPr>
          <a:xfrm>
            <a:off x="994087" y="1130603"/>
            <a:ext cx="2851585" cy="862994"/>
          </a:xfrm>
        </p:spPr>
        <p:txBody>
          <a:bodyPr anchor="ctr">
            <a:normAutofit/>
          </a:bodyPr>
          <a:lstStyle/>
          <a:p>
            <a:r>
              <a:rPr lang="en-US" sz="3200">
                <a:solidFill>
                  <a:srgbClr val="EBEBEB"/>
                </a:solidFill>
              </a:rPr>
              <a:t>Rigor/GPA</a:t>
            </a:r>
          </a:p>
        </p:txBody>
      </p:sp>
      <p:sp>
        <p:nvSpPr>
          <p:cNvPr id="12" name="Freeform: Shape 11">
            <a:extLst>
              <a:ext uri="{FF2B5EF4-FFF2-40B4-BE49-F238E27FC236}">
                <a16:creationId xmlns:a16="http://schemas.microsoft.com/office/drawing/2014/main" id="{E0BFF7C8-A0F2-492C-AD80-E74CED0D1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838669">
            <a:off x="2884218" y="1683278"/>
            <a:ext cx="2934265" cy="437897"/>
          </a:xfrm>
          <a:custGeom>
            <a:avLst/>
            <a:gdLst>
              <a:gd name="connsiteX0" fmla="*/ 2934265 w 2934265"/>
              <a:gd name="connsiteY0" fmla="*/ 0 h 437897"/>
              <a:gd name="connsiteX1" fmla="*/ 2888069 w 2934265"/>
              <a:gd name="connsiteY1" fmla="*/ 437897 h 437897"/>
              <a:gd name="connsiteX2" fmla="*/ 2791337 w 2934265"/>
              <a:gd name="connsiteY2" fmla="*/ 437084 h 437897"/>
              <a:gd name="connsiteX3" fmla="*/ 25070 w 2934265"/>
              <a:gd name="connsiteY3" fmla="*/ 208388 h 437897"/>
              <a:gd name="connsiteX4" fmla="*/ 0 w 2934265"/>
              <a:gd name="connsiteY4" fmla="*/ 141220 h 437897"/>
              <a:gd name="connsiteX5" fmla="*/ 157202 w 2934265"/>
              <a:gd name="connsiteY5" fmla="*/ 150137 h 437897"/>
              <a:gd name="connsiteX6" fmla="*/ 237720 w 2934265"/>
              <a:gd name="connsiteY6" fmla="*/ 153470 h 437897"/>
              <a:gd name="connsiteX7" fmla="*/ 320008 w 2934265"/>
              <a:gd name="connsiteY7" fmla="*/ 156970 h 437897"/>
              <a:gd name="connsiteX8" fmla="*/ 403475 w 2934265"/>
              <a:gd name="connsiteY8" fmla="*/ 160304 h 437897"/>
              <a:gd name="connsiteX9" fmla="*/ 487532 w 2934265"/>
              <a:gd name="connsiteY9" fmla="*/ 162387 h 437897"/>
              <a:gd name="connsiteX10" fmla="*/ 573065 w 2934265"/>
              <a:gd name="connsiteY10" fmla="*/ 164387 h 437897"/>
              <a:gd name="connsiteX11" fmla="*/ 660071 w 2934265"/>
              <a:gd name="connsiteY11" fmla="*/ 166470 h 437897"/>
              <a:gd name="connsiteX12" fmla="*/ 748258 w 2934265"/>
              <a:gd name="connsiteY12" fmla="*/ 167887 h 437897"/>
              <a:gd name="connsiteX13" fmla="*/ 837329 w 2934265"/>
              <a:gd name="connsiteY13" fmla="*/ 167887 h 437897"/>
              <a:gd name="connsiteX14" fmla="*/ 927580 w 2934265"/>
              <a:gd name="connsiteY14" fmla="*/ 168470 h 437897"/>
              <a:gd name="connsiteX15" fmla="*/ 1018716 w 2934265"/>
              <a:gd name="connsiteY15" fmla="*/ 167887 h 437897"/>
              <a:gd name="connsiteX16" fmla="*/ 1110736 w 2934265"/>
              <a:gd name="connsiteY16" fmla="*/ 166470 h 437897"/>
              <a:gd name="connsiteX17" fmla="*/ 1203052 w 2934265"/>
              <a:gd name="connsiteY17" fmla="*/ 165137 h 437897"/>
              <a:gd name="connsiteX18" fmla="*/ 1296547 w 2934265"/>
              <a:gd name="connsiteY18" fmla="*/ 162387 h 437897"/>
              <a:gd name="connsiteX19" fmla="*/ 1391222 w 2934265"/>
              <a:gd name="connsiteY19" fmla="*/ 159720 h 437897"/>
              <a:gd name="connsiteX20" fmla="*/ 1485308 w 2934265"/>
              <a:gd name="connsiteY20" fmla="*/ 156220 h 437897"/>
              <a:gd name="connsiteX21" fmla="*/ 1580573 w 2934265"/>
              <a:gd name="connsiteY21" fmla="*/ 151553 h 437897"/>
              <a:gd name="connsiteX22" fmla="*/ 1677017 w 2934265"/>
              <a:gd name="connsiteY22" fmla="*/ 146053 h 437897"/>
              <a:gd name="connsiteX23" fmla="*/ 1773462 w 2934265"/>
              <a:gd name="connsiteY23" fmla="*/ 140636 h 437897"/>
              <a:gd name="connsiteX24" fmla="*/ 1869907 w 2934265"/>
              <a:gd name="connsiteY24" fmla="*/ 133720 h 437897"/>
              <a:gd name="connsiteX25" fmla="*/ 1968121 w 2934265"/>
              <a:gd name="connsiteY25" fmla="*/ 125553 h 437897"/>
              <a:gd name="connsiteX26" fmla="*/ 2064566 w 2934265"/>
              <a:gd name="connsiteY26" fmla="*/ 117386 h 437897"/>
              <a:gd name="connsiteX27" fmla="*/ 2162780 w 2934265"/>
              <a:gd name="connsiteY27" fmla="*/ 107802 h 437897"/>
              <a:gd name="connsiteX28" fmla="*/ 2261880 w 2934265"/>
              <a:gd name="connsiteY28" fmla="*/ 97552 h 437897"/>
              <a:gd name="connsiteX29" fmla="*/ 2359209 w 2934265"/>
              <a:gd name="connsiteY29" fmla="*/ 86635 h 437897"/>
              <a:gd name="connsiteX30" fmla="*/ 2457718 w 2934265"/>
              <a:gd name="connsiteY30" fmla="*/ 73802 h 437897"/>
              <a:gd name="connsiteX31" fmla="*/ 2556228 w 2934265"/>
              <a:gd name="connsiteY31" fmla="*/ 60135 h 437897"/>
              <a:gd name="connsiteX32" fmla="*/ 2654737 w 2934265"/>
              <a:gd name="connsiteY32" fmla="*/ 46552 h 437897"/>
              <a:gd name="connsiteX33" fmla="*/ 2752951 w 2934265"/>
              <a:gd name="connsiteY33" fmla="*/ 30718 h 437897"/>
              <a:gd name="connsiteX34" fmla="*/ 2851166 w 2934265"/>
              <a:gd name="connsiteY34" fmla="*/ 14384 h 4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4265" h="437897">
                <a:moveTo>
                  <a:pt x="2934265" y="0"/>
                </a:moveTo>
                <a:lnTo>
                  <a:pt x="2888069" y="437897"/>
                </a:lnTo>
                <a:lnTo>
                  <a:pt x="2791337" y="437084"/>
                </a:lnTo>
                <a:cubicBezTo>
                  <a:pt x="2010492" y="424446"/>
                  <a:pt x="481578" y="316124"/>
                  <a:pt x="25070" y="208388"/>
                </a:cubicBezTo>
                <a:cubicBezTo>
                  <a:pt x="16811" y="185970"/>
                  <a:pt x="8258" y="163637"/>
                  <a:pt x="0" y="141220"/>
                </a:cubicBezTo>
                <a:lnTo>
                  <a:pt x="157202" y="150137"/>
                </a:lnTo>
                <a:lnTo>
                  <a:pt x="237720" y="153470"/>
                </a:lnTo>
                <a:lnTo>
                  <a:pt x="320008" y="156970"/>
                </a:lnTo>
                <a:lnTo>
                  <a:pt x="403475" y="160304"/>
                </a:lnTo>
                <a:lnTo>
                  <a:pt x="487532" y="162387"/>
                </a:lnTo>
                <a:lnTo>
                  <a:pt x="573065" y="164387"/>
                </a:lnTo>
                <a:lnTo>
                  <a:pt x="660071" y="166470"/>
                </a:lnTo>
                <a:lnTo>
                  <a:pt x="748258" y="167887"/>
                </a:lnTo>
                <a:lnTo>
                  <a:pt x="837329" y="167887"/>
                </a:lnTo>
                <a:lnTo>
                  <a:pt x="927580" y="168470"/>
                </a:lnTo>
                <a:lnTo>
                  <a:pt x="1018716" y="167887"/>
                </a:lnTo>
                <a:lnTo>
                  <a:pt x="1110736" y="166470"/>
                </a:lnTo>
                <a:lnTo>
                  <a:pt x="1203052" y="165137"/>
                </a:lnTo>
                <a:lnTo>
                  <a:pt x="1296547" y="162387"/>
                </a:lnTo>
                <a:lnTo>
                  <a:pt x="1391222" y="159720"/>
                </a:lnTo>
                <a:lnTo>
                  <a:pt x="1485308" y="156220"/>
                </a:lnTo>
                <a:lnTo>
                  <a:pt x="1580573" y="151553"/>
                </a:lnTo>
                <a:lnTo>
                  <a:pt x="1677017" y="146053"/>
                </a:lnTo>
                <a:lnTo>
                  <a:pt x="1773462" y="140636"/>
                </a:lnTo>
                <a:lnTo>
                  <a:pt x="1869907" y="133720"/>
                </a:lnTo>
                <a:lnTo>
                  <a:pt x="1968121" y="125553"/>
                </a:lnTo>
                <a:lnTo>
                  <a:pt x="2064566" y="117386"/>
                </a:lnTo>
                <a:lnTo>
                  <a:pt x="2162780" y="107802"/>
                </a:lnTo>
                <a:lnTo>
                  <a:pt x="2261880" y="97552"/>
                </a:lnTo>
                <a:lnTo>
                  <a:pt x="2359209" y="86635"/>
                </a:lnTo>
                <a:lnTo>
                  <a:pt x="2457718" y="73802"/>
                </a:lnTo>
                <a:lnTo>
                  <a:pt x="2556228" y="60135"/>
                </a:lnTo>
                <a:lnTo>
                  <a:pt x="2654737" y="46552"/>
                </a:lnTo>
                <a:lnTo>
                  <a:pt x="2752951" y="30718"/>
                </a:lnTo>
                <a:lnTo>
                  <a:pt x="2851166" y="14384"/>
                </a:lnTo>
                <a:close/>
              </a:path>
            </a:pathLst>
          </a:custGeom>
          <a:solidFill>
            <a:schemeClr val="bg1">
              <a:alpha val="20000"/>
            </a:schemeClr>
          </a:solidFill>
          <a:ln>
            <a:noFill/>
          </a:ln>
        </p:spPr>
        <p:txBody>
          <a:bodyPr wrap="square">
            <a:noAutofit/>
          </a:bodyPr>
          <a:lstStyle/>
          <a:p>
            <a:endParaRPr lang="en-US"/>
          </a:p>
        </p:txBody>
      </p:sp>
      <p:sp useBgFill="1">
        <p:nvSpPr>
          <p:cNvPr id="14" name="Freeform: Shape 13">
            <a:extLst>
              <a:ext uri="{FF2B5EF4-FFF2-40B4-BE49-F238E27FC236}">
                <a16:creationId xmlns:a16="http://schemas.microsoft.com/office/drawing/2014/main" id="{F8FA804E-1D25-47B6-B418-617D700B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973494" y="-361419"/>
            <a:ext cx="5982968" cy="7580834"/>
          </a:xfrm>
          <a:custGeom>
            <a:avLst/>
            <a:gdLst>
              <a:gd name="connsiteX0" fmla="*/ 5982968 w 5982968"/>
              <a:gd name="connsiteY0" fmla="*/ 1177 h 7521140"/>
              <a:gd name="connsiteX1" fmla="*/ 5982968 w 5982968"/>
              <a:gd name="connsiteY1" fmla="*/ 1344715 h 7521140"/>
              <a:gd name="connsiteX2" fmla="*/ 5982967 w 5982968"/>
              <a:gd name="connsiteY2" fmla="*/ 1344715 h 7521140"/>
              <a:gd name="connsiteX3" fmla="*/ 5982967 w 5982968"/>
              <a:gd name="connsiteY3" fmla="*/ 6152387 h 7521140"/>
              <a:gd name="connsiteX4" fmla="*/ 5982968 w 5982968"/>
              <a:gd name="connsiteY4" fmla="*/ 6152387 h 7521140"/>
              <a:gd name="connsiteX5" fmla="*/ 5982968 w 5982968"/>
              <a:gd name="connsiteY5" fmla="*/ 7521140 h 7521140"/>
              <a:gd name="connsiteX6" fmla="*/ 0 w 5982968"/>
              <a:gd name="connsiteY6" fmla="*/ 7521140 h 7521140"/>
              <a:gd name="connsiteX7" fmla="*/ 0 w 5982968"/>
              <a:gd name="connsiteY7" fmla="*/ 6152387 h 7521140"/>
              <a:gd name="connsiteX8" fmla="*/ 2 w 5982968"/>
              <a:gd name="connsiteY8" fmla="*/ 6152387 h 7521140"/>
              <a:gd name="connsiteX9" fmla="*/ 2 w 5982968"/>
              <a:gd name="connsiteY9" fmla="*/ 905354 h 7521140"/>
              <a:gd name="connsiteX10" fmla="*/ 3 w 5982968"/>
              <a:gd name="connsiteY10" fmla="*/ 905354 h 7521140"/>
              <a:gd name="connsiteX11" fmla="*/ 3 w 5982968"/>
              <a:gd name="connsiteY11" fmla="*/ 0 h 7521140"/>
              <a:gd name="connsiteX12" fmla="*/ 35302 w 5982968"/>
              <a:gd name="connsiteY12" fmla="*/ 5883 h 7521140"/>
              <a:gd name="connsiteX13" fmla="*/ 138808 w 5982968"/>
              <a:gd name="connsiteY13" fmla="*/ 23197 h 7521140"/>
              <a:gd name="connsiteX14" fmla="*/ 214194 w 5982968"/>
              <a:gd name="connsiteY14" fmla="*/ 35299 h 7521140"/>
              <a:gd name="connsiteX15" fmla="*/ 303938 w 5982968"/>
              <a:gd name="connsiteY15" fmla="*/ 48074 h 7521140"/>
              <a:gd name="connsiteX16" fmla="*/ 410435 w 5982968"/>
              <a:gd name="connsiteY16" fmla="*/ 63370 h 7521140"/>
              <a:gd name="connsiteX17" fmla="*/ 528299 w 5982968"/>
              <a:gd name="connsiteY17" fmla="*/ 79507 h 7521140"/>
              <a:gd name="connsiteX18" fmla="*/ 661121 w 5982968"/>
              <a:gd name="connsiteY18" fmla="*/ 96484 h 7521140"/>
              <a:gd name="connsiteX19" fmla="*/ 805909 w 5982968"/>
              <a:gd name="connsiteY19" fmla="*/ 114469 h 7521140"/>
              <a:gd name="connsiteX20" fmla="*/ 963260 w 5982968"/>
              <a:gd name="connsiteY20" fmla="*/ 132455 h 7521140"/>
              <a:gd name="connsiteX21" fmla="*/ 1130783 w 5982968"/>
              <a:gd name="connsiteY21" fmla="*/ 150776 h 7521140"/>
              <a:gd name="connsiteX22" fmla="*/ 1311469 w 5982968"/>
              <a:gd name="connsiteY22" fmla="*/ 167753 h 7521140"/>
              <a:gd name="connsiteX23" fmla="*/ 1500531 w 5982968"/>
              <a:gd name="connsiteY23" fmla="*/ 184058 h 7521140"/>
              <a:gd name="connsiteX24" fmla="*/ 1700362 w 5982968"/>
              <a:gd name="connsiteY24" fmla="*/ 198850 h 7521140"/>
              <a:gd name="connsiteX25" fmla="*/ 1908569 w 5982968"/>
              <a:gd name="connsiteY25" fmla="*/ 212969 h 7521140"/>
              <a:gd name="connsiteX26" fmla="*/ 2125751 w 5982968"/>
              <a:gd name="connsiteY26" fmla="*/ 226249 h 7521140"/>
              <a:gd name="connsiteX27" fmla="*/ 2237034 w 5982968"/>
              <a:gd name="connsiteY27" fmla="*/ 230955 h 7521140"/>
              <a:gd name="connsiteX28" fmla="*/ 2350710 w 5982968"/>
              <a:gd name="connsiteY28" fmla="*/ 236166 h 7521140"/>
              <a:gd name="connsiteX29" fmla="*/ 2466181 w 5982968"/>
              <a:gd name="connsiteY29" fmla="*/ 241040 h 7521140"/>
              <a:gd name="connsiteX30" fmla="*/ 2582251 w 5982968"/>
              <a:gd name="connsiteY30" fmla="*/ 244234 h 7521140"/>
              <a:gd name="connsiteX31" fmla="*/ 2700713 w 5982968"/>
              <a:gd name="connsiteY31" fmla="*/ 247092 h 7521140"/>
              <a:gd name="connsiteX32" fmla="*/ 2820373 w 5982968"/>
              <a:gd name="connsiteY32" fmla="*/ 250117 h 7521140"/>
              <a:gd name="connsiteX33" fmla="*/ 2942425 w 5982968"/>
              <a:gd name="connsiteY33" fmla="*/ 252134 h 7521140"/>
              <a:gd name="connsiteX34" fmla="*/ 3065674 w 5982968"/>
              <a:gd name="connsiteY34" fmla="*/ 252134 h 7521140"/>
              <a:gd name="connsiteX35" fmla="*/ 3190119 w 5982968"/>
              <a:gd name="connsiteY35" fmla="*/ 253143 h 7521140"/>
              <a:gd name="connsiteX36" fmla="*/ 3315762 w 5982968"/>
              <a:gd name="connsiteY36" fmla="*/ 252134 h 7521140"/>
              <a:gd name="connsiteX37" fmla="*/ 3443199 w 5982968"/>
              <a:gd name="connsiteY37" fmla="*/ 250117 h 7521140"/>
              <a:gd name="connsiteX38" fmla="*/ 3570636 w 5982968"/>
              <a:gd name="connsiteY38" fmla="*/ 248268 h 7521140"/>
              <a:gd name="connsiteX39" fmla="*/ 3699868 w 5982968"/>
              <a:gd name="connsiteY39" fmla="*/ 244234 h 7521140"/>
              <a:gd name="connsiteX40" fmla="*/ 3830297 w 5982968"/>
              <a:gd name="connsiteY40" fmla="*/ 240032 h 7521140"/>
              <a:gd name="connsiteX41" fmla="*/ 3960726 w 5982968"/>
              <a:gd name="connsiteY41" fmla="*/ 235157 h 7521140"/>
              <a:gd name="connsiteX42" fmla="*/ 4092351 w 5982968"/>
              <a:gd name="connsiteY42" fmla="*/ 228266 h 7521140"/>
              <a:gd name="connsiteX43" fmla="*/ 4225173 w 5982968"/>
              <a:gd name="connsiteY43" fmla="*/ 220029 h 7521140"/>
              <a:gd name="connsiteX44" fmla="*/ 4358593 w 5982968"/>
              <a:gd name="connsiteY44" fmla="*/ 212129 h 7521140"/>
              <a:gd name="connsiteX45" fmla="*/ 4492012 w 5982968"/>
              <a:gd name="connsiteY45" fmla="*/ 202044 h 7521140"/>
              <a:gd name="connsiteX46" fmla="*/ 4627228 w 5982968"/>
              <a:gd name="connsiteY46" fmla="*/ 189941 h 7521140"/>
              <a:gd name="connsiteX47" fmla="*/ 4760647 w 5982968"/>
              <a:gd name="connsiteY47" fmla="*/ 177839 h 7521140"/>
              <a:gd name="connsiteX48" fmla="*/ 4896461 w 5982968"/>
              <a:gd name="connsiteY48" fmla="*/ 163887 h 7521140"/>
              <a:gd name="connsiteX49" fmla="*/ 5032872 w 5982968"/>
              <a:gd name="connsiteY49" fmla="*/ 148591 h 7521140"/>
              <a:gd name="connsiteX50" fmla="*/ 5167489 w 5982968"/>
              <a:gd name="connsiteY50" fmla="*/ 132455 h 7521140"/>
              <a:gd name="connsiteX51" fmla="*/ 5303902 w 5982968"/>
              <a:gd name="connsiteY51" fmla="*/ 113629 h 7521140"/>
              <a:gd name="connsiteX52" fmla="*/ 5439714 w 5982968"/>
              <a:gd name="connsiteY52" fmla="*/ 93458 h 7521140"/>
              <a:gd name="connsiteX53" fmla="*/ 5576126 w 5982968"/>
              <a:gd name="connsiteY53" fmla="*/ 73455 h 7521140"/>
              <a:gd name="connsiteX54" fmla="*/ 5711939 w 5982968"/>
              <a:gd name="connsiteY54" fmla="*/ 50091 h 7521140"/>
              <a:gd name="connsiteX55" fmla="*/ 5847154 w 5982968"/>
              <a:gd name="connsiteY55" fmla="*/ 26222 h 75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82968" h="7521140">
                <a:moveTo>
                  <a:pt x="5982968" y="1177"/>
                </a:moveTo>
                <a:lnTo>
                  <a:pt x="5982968" y="1344715"/>
                </a:lnTo>
                <a:lnTo>
                  <a:pt x="5982967" y="1344715"/>
                </a:lnTo>
                <a:lnTo>
                  <a:pt x="5982967" y="6152387"/>
                </a:lnTo>
                <a:lnTo>
                  <a:pt x="5982968" y="6152387"/>
                </a:lnTo>
                <a:lnTo>
                  <a:pt x="5982968" y="7521140"/>
                </a:lnTo>
                <a:lnTo>
                  <a:pt x="0" y="7521140"/>
                </a:lnTo>
                <a:lnTo>
                  <a:pt x="0" y="6152387"/>
                </a:lnTo>
                <a:lnTo>
                  <a:pt x="2" y="6152387"/>
                </a:lnTo>
                <a:lnTo>
                  <a:pt x="2" y="905354"/>
                </a:lnTo>
                <a:lnTo>
                  <a:pt x="3" y="905354"/>
                </a:lnTo>
                <a:lnTo>
                  <a:pt x="3" y="0"/>
                </a:lnTo>
                <a:lnTo>
                  <a:pt x="35302" y="5883"/>
                </a:lnTo>
                <a:lnTo>
                  <a:pt x="138808" y="23197"/>
                </a:lnTo>
                <a:lnTo>
                  <a:pt x="214194" y="35299"/>
                </a:lnTo>
                <a:lnTo>
                  <a:pt x="303938" y="48074"/>
                </a:lnTo>
                <a:lnTo>
                  <a:pt x="410435" y="63370"/>
                </a:lnTo>
                <a:lnTo>
                  <a:pt x="528299" y="79507"/>
                </a:lnTo>
                <a:lnTo>
                  <a:pt x="661121" y="96484"/>
                </a:lnTo>
                <a:lnTo>
                  <a:pt x="805909" y="114469"/>
                </a:lnTo>
                <a:lnTo>
                  <a:pt x="963260" y="132455"/>
                </a:lnTo>
                <a:lnTo>
                  <a:pt x="1130783" y="150776"/>
                </a:lnTo>
                <a:lnTo>
                  <a:pt x="1311469" y="167753"/>
                </a:lnTo>
                <a:lnTo>
                  <a:pt x="1500531" y="184058"/>
                </a:lnTo>
                <a:lnTo>
                  <a:pt x="1700362" y="198850"/>
                </a:lnTo>
                <a:lnTo>
                  <a:pt x="1908569" y="212969"/>
                </a:lnTo>
                <a:lnTo>
                  <a:pt x="2125751" y="226249"/>
                </a:lnTo>
                <a:lnTo>
                  <a:pt x="2237034" y="230955"/>
                </a:lnTo>
                <a:lnTo>
                  <a:pt x="2350710" y="236166"/>
                </a:lnTo>
                <a:lnTo>
                  <a:pt x="2466181" y="241040"/>
                </a:lnTo>
                <a:lnTo>
                  <a:pt x="2582251" y="244234"/>
                </a:lnTo>
                <a:lnTo>
                  <a:pt x="2700713" y="247092"/>
                </a:lnTo>
                <a:lnTo>
                  <a:pt x="2820373" y="250117"/>
                </a:lnTo>
                <a:lnTo>
                  <a:pt x="2942425" y="252134"/>
                </a:lnTo>
                <a:lnTo>
                  <a:pt x="3065674" y="252134"/>
                </a:lnTo>
                <a:lnTo>
                  <a:pt x="3190119" y="253143"/>
                </a:lnTo>
                <a:lnTo>
                  <a:pt x="3315762" y="252134"/>
                </a:lnTo>
                <a:lnTo>
                  <a:pt x="3443199" y="250117"/>
                </a:lnTo>
                <a:lnTo>
                  <a:pt x="3570636" y="248268"/>
                </a:lnTo>
                <a:lnTo>
                  <a:pt x="3699868" y="244234"/>
                </a:lnTo>
                <a:lnTo>
                  <a:pt x="3830297" y="240032"/>
                </a:lnTo>
                <a:lnTo>
                  <a:pt x="3960726" y="235157"/>
                </a:lnTo>
                <a:lnTo>
                  <a:pt x="4092351" y="228266"/>
                </a:lnTo>
                <a:lnTo>
                  <a:pt x="4225173" y="220029"/>
                </a:lnTo>
                <a:lnTo>
                  <a:pt x="4358593" y="212129"/>
                </a:lnTo>
                <a:lnTo>
                  <a:pt x="4492012" y="202044"/>
                </a:lnTo>
                <a:lnTo>
                  <a:pt x="4627228" y="189941"/>
                </a:lnTo>
                <a:lnTo>
                  <a:pt x="4760647" y="177839"/>
                </a:lnTo>
                <a:lnTo>
                  <a:pt x="4896461" y="163887"/>
                </a:lnTo>
                <a:lnTo>
                  <a:pt x="5032872" y="148591"/>
                </a:lnTo>
                <a:lnTo>
                  <a:pt x="5167489" y="132455"/>
                </a:lnTo>
                <a:lnTo>
                  <a:pt x="5303902" y="113629"/>
                </a:lnTo>
                <a:lnTo>
                  <a:pt x="5439714" y="93458"/>
                </a:lnTo>
                <a:lnTo>
                  <a:pt x="5576126" y="73455"/>
                </a:lnTo>
                <a:lnTo>
                  <a:pt x="5711939" y="50091"/>
                </a:lnTo>
                <a:lnTo>
                  <a:pt x="5847154" y="26222"/>
                </a:lnTo>
                <a:close/>
              </a:path>
            </a:pathLst>
          </a:custGeom>
          <a:ln>
            <a:noFill/>
          </a:ln>
        </p:spPr>
      </p:sp>
      <p:sp>
        <p:nvSpPr>
          <p:cNvPr id="3" name="Content Placeholder 2"/>
          <p:cNvSpPr>
            <a:spLocks noGrp="1"/>
          </p:cNvSpPr>
          <p:nvPr>
            <p:ph idx="1"/>
          </p:nvPr>
        </p:nvSpPr>
        <p:spPr>
          <a:xfrm>
            <a:off x="4808376" y="437514"/>
            <a:ext cx="6517350" cy="5867034"/>
          </a:xfrm>
        </p:spPr>
        <p:txBody>
          <a:bodyPr vert="horz" lIns="91440" tIns="45720" rIns="91440" bIns="45720" rtlCol="0" anchor="ctr">
            <a:normAutofit/>
          </a:bodyPr>
          <a:lstStyle/>
          <a:p>
            <a:pPr marL="0" indent="0">
              <a:buNone/>
            </a:pPr>
            <a:r>
              <a:rPr lang="en-US" sz="2000" b="1"/>
              <a:t>Rigor of Courses:</a:t>
            </a:r>
          </a:p>
          <a:p>
            <a:r>
              <a:rPr lang="en-US" sz="2000" b="1"/>
              <a:t>Exceed number of required Core courses</a:t>
            </a:r>
          </a:p>
          <a:p>
            <a:pPr marL="0" indent="0">
              <a:buNone/>
            </a:pPr>
            <a:r>
              <a:rPr lang="en-US" sz="2000" b="1"/>
              <a:t>(Math, Science, English, Social Studies, Foreign Languages)</a:t>
            </a:r>
          </a:p>
          <a:p>
            <a:r>
              <a:rPr lang="en-US" sz="2000" b="1"/>
              <a:t>Challenge yourself with Honors &amp; Dual Enrollment classes</a:t>
            </a:r>
          </a:p>
          <a:p>
            <a:r>
              <a:rPr lang="en-US" sz="2000" b="1"/>
              <a:t>Strong schedule Senior year can result in acceptance and success</a:t>
            </a:r>
          </a:p>
          <a:p>
            <a:pPr marL="0" indent="0">
              <a:buNone/>
            </a:pPr>
            <a:r>
              <a:rPr lang="en-US" sz="2000" b="1"/>
              <a:t>GPA</a:t>
            </a:r>
          </a:p>
          <a:p>
            <a:r>
              <a:rPr lang="en-US" sz="2000" b="1"/>
              <a:t>Grades are a key factor however so is rigor</a:t>
            </a:r>
          </a:p>
          <a:p>
            <a:r>
              <a:rPr lang="en-US" sz="2000" b="1"/>
              <a:t>Steady performance over time, particularly junior year.</a:t>
            </a:r>
          </a:p>
          <a:p>
            <a:r>
              <a:rPr lang="en-US" sz="2000" b="1"/>
              <a:t>Continue to work on  your GPA until the end. </a:t>
            </a:r>
          </a:p>
        </p:txBody>
      </p:sp>
      <p:pic>
        <p:nvPicPr>
          <p:cNvPr id="4" name="Picture 4" descr="A picture containing text, book&#10;&#10;Description automatically generated">
            <a:extLst>
              <a:ext uri="{FF2B5EF4-FFF2-40B4-BE49-F238E27FC236}">
                <a16:creationId xmlns:a16="http://schemas.microsoft.com/office/drawing/2014/main" id="{9465FC5C-55FB-DBFF-454A-49CB0D21DA3E}"/>
              </a:ext>
            </a:extLst>
          </p:cNvPr>
          <p:cNvPicPr>
            <a:picLocks noChangeAspect="1"/>
          </p:cNvPicPr>
          <p:nvPr/>
        </p:nvPicPr>
        <p:blipFill>
          <a:blip r:embed="rId4"/>
          <a:stretch>
            <a:fillRect/>
          </a:stretch>
        </p:blipFill>
        <p:spPr>
          <a:xfrm>
            <a:off x="714375" y="2609850"/>
            <a:ext cx="3295650" cy="3295650"/>
          </a:xfrm>
          <a:prstGeom prst="rect">
            <a:avLst/>
          </a:prstGeom>
        </p:spPr>
      </p:pic>
    </p:spTree>
    <p:extLst>
      <p:ext uri="{BB962C8B-B14F-4D97-AF65-F5344CB8AC3E}">
        <p14:creationId xmlns:p14="http://schemas.microsoft.com/office/powerpoint/2010/main" val="369801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973667"/>
            <a:ext cx="2942210" cy="1347595"/>
          </a:xfrm>
        </p:spPr>
        <p:txBody>
          <a:bodyPr>
            <a:normAutofit/>
          </a:bodyPr>
          <a:lstStyle/>
          <a:p>
            <a:r>
              <a:rPr lang="en-US" sz="3100">
                <a:solidFill>
                  <a:srgbClr val="EBEBEB"/>
                </a:solidFill>
              </a:rPr>
              <a:t>Extracurricular activities</a:t>
            </a:r>
          </a:p>
        </p:txBody>
      </p:sp>
      <p:sp>
        <p:nvSpPr>
          <p:cNvPr id="29" name="Rectangle 2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270C7A20-A71F-48D9-0F2D-D281B32A9EC1}"/>
              </a:ext>
            </a:extLst>
          </p:cNvPr>
          <p:cNvGraphicFramePr>
            <a:graphicFrameLocks noGrp="1"/>
          </p:cNvGraphicFramePr>
          <p:nvPr>
            <p:ph idx="1"/>
            <p:extLst>
              <p:ext uri="{D42A27DB-BD31-4B8C-83A1-F6EECF244321}">
                <p14:modId xmlns:p14="http://schemas.microsoft.com/office/powerpoint/2010/main" val="174828021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2" name="Picture 52" descr="A picture containing text, doll, toy, vector graphics&#10;&#10;Description automatically generated">
            <a:extLst>
              <a:ext uri="{FF2B5EF4-FFF2-40B4-BE49-F238E27FC236}">
                <a16:creationId xmlns:a16="http://schemas.microsoft.com/office/drawing/2014/main" id="{B4EAD1E4-5634-B50E-C6E3-13183F060B6E}"/>
              </a:ext>
            </a:extLst>
          </p:cNvPr>
          <p:cNvPicPr>
            <a:picLocks noChangeAspect="1"/>
          </p:cNvPicPr>
          <p:nvPr/>
        </p:nvPicPr>
        <p:blipFill>
          <a:blip r:embed="rId9"/>
          <a:stretch>
            <a:fillRect/>
          </a:stretch>
        </p:blipFill>
        <p:spPr>
          <a:xfrm>
            <a:off x="614597" y="2494613"/>
            <a:ext cx="3904936" cy="3892445"/>
          </a:xfrm>
          <a:prstGeom prst="rect">
            <a:avLst/>
          </a:prstGeom>
        </p:spPr>
      </p:pic>
    </p:spTree>
    <p:extLst>
      <p:ext uri="{BB962C8B-B14F-4D97-AF65-F5344CB8AC3E}">
        <p14:creationId xmlns:p14="http://schemas.microsoft.com/office/powerpoint/2010/main" val="424703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DECA11-8F23-4BFB-819D-1C5A97840D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4DBF623-F256-43E8-93AC-B5467A91F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Freeform 5">
              <a:extLst>
                <a:ext uri="{FF2B5EF4-FFF2-40B4-BE49-F238E27FC236}">
                  <a16:creationId xmlns:a16="http://schemas.microsoft.com/office/drawing/2014/main" id="{B6AB7373-B022-4BA1-B8E7-D2C342475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p:cNvSpPr>
            <a:spLocks noGrp="1"/>
          </p:cNvSpPr>
          <p:nvPr>
            <p:ph type="title"/>
          </p:nvPr>
        </p:nvSpPr>
        <p:spPr>
          <a:xfrm>
            <a:off x="603562" y="549578"/>
            <a:ext cx="3565960" cy="1234469"/>
          </a:xfrm>
        </p:spPr>
        <p:txBody>
          <a:bodyPr anchor="ctr">
            <a:normAutofit/>
          </a:bodyPr>
          <a:lstStyle/>
          <a:p>
            <a:r>
              <a:rPr lang="en-US" sz="2800">
                <a:solidFill>
                  <a:srgbClr val="EBEBEB"/>
                </a:solidFill>
              </a:rPr>
              <a:t>Recommendations</a:t>
            </a:r>
          </a:p>
        </p:txBody>
      </p:sp>
      <p:sp>
        <p:nvSpPr>
          <p:cNvPr id="12" name="Freeform: Shape 11">
            <a:extLst>
              <a:ext uri="{FF2B5EF4-FFF2-40B4-BE49-F238E27FC236}">
                <a16:creationId xmlns:a16="http://schemas.microsoft.com/office/drawing/2014/main" id="{E0BFF7C8-A0F2-492C-AD80-E74CED0D1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838669">
            <a:off x="2884218" y="1683278"/>
            <a:ext cx="2934265" cy="437897"/>
          </a:xfrm>
          <a:custGeom>
            <a:avLst/>
            <a:gdLst>
              <a:gd name="connsiteX0" fmla="*/ 2934265 w 2934265"/>
              <a:gd name="connsiteY0" fmla="*/ 0 h 437897"/>
              <a:gd name="connsiteX1" fmla="*/ 2888069 w 2934265"/>
              <a:gd name="connsiteY1" fmla="*/ 437897 h 437897"/>
              <a:gd name="connsiteX2" fmla="*/ 2791337 w 2934265"/>
              <a:gd name="connsiteY2" fmla="*/ 437084 h 437897"/>
              <a:gd name="connsiteX3" fmla="*/ 25070 w 2934265"/>
              <a:gd name="connsiteY3" fmla="*/ 208388 h 437897"/>
              <a:gd name="connsiteX4" fmla="*/ 0 w 2934265"/>
              <a:gd name="connsiteY4" fmla="*/ 141220 h 437897"/>
              <a:gd name="connsiteX5" fmla="*/ 157202 w 2934265"/>
              <a:gd name="connsiteY5" fmla="*/ 150137 h 437897"/>
              <a:gd name="connsiteX6" fmla="*/ 237720 w 2934265"/>
              <a:gd name="connsiteY6" fmla="*/ 153470 h 437897"/>
              <a:gd name="connsiteX7" fmla="*/ 320008 w 2934265"/>
              <a:gd name="connsiteY7" fmla="*/ 156970 h 437897"/>
              <a:gd name="connsiteX8" fmla="*/ 403475 w 2934265"/>
              <a:gd name="connsiteY8" fmla="*/ 160304 h 437897"/>
              <a:gd name="connsiteX9" fmla="*/ 487532 w 2934265"/>
              <a:gd name="connsiteY9" fmla="*/ 162387 h 437897"/>
              <a:gd name="connsiteX10" fmla="*/ 573065 w 2934265"/>
              <a:gd name="connsiteY10" fmla="*/ 164387 h 437897"/>
              <a:gd name="connsiteX11" fmla="*/ 660071 w 2934265"/>
              <a:gd name="connsiteY11" fmla="*/ 166470 h 437897"/>
              <a:gd name="connsiteX12" fmla="*/ 748258 w 2934265"/>
              <a:gd name="connsiteY12" fmla="*/ 167887 h 437897"/>
              <a:gd name="connsiteX13" fmla="*/ 837329 w 2934265"/>
              <a:gd name="connsiteY13" fmla="*/ 167887 h 437897"/>
              <a:gd name="connsiteX14" fmla="*/ 927580 w 2934265"/>
              <a:gd name="connsiteY14" fmla="*/ 168470 h 437897"/>
              <a:gd name="connsiteX15" fmla="*/ 1018716 w 2934265"/>
              <a:gd name="connsiteY15" fmla="*/ 167887 h 437897"/>
              <a:gd name="connsiteX16" fmla="*/ 1110736 w 2934265"/>
              <a:gd name="connsiteY16" fmla="*/ 166470 h 437897"/>
              <a:gd name="connsiteX17" fmla="*/ 1203052 w 2934265"/>
              <a:gd name="connsiteY17" fmla="*/ 165137 h 437897"/>
              <a:gd name="connsiteX18" fmla="*/ 1296547 w 2934265"/>
              <a:gd name="connsiteY18" fmla="*/ 162387 h 437897"/>
              <a:gd name="connsiteX19" fmla="*/ 1391222 w 2934265"/>
              <a:gd name="connsiteY19" fmla="*/ 159720 h 437897"/>
              <a:gd name="connsiteX20" fmla="*/ 1485308 w 2934265"/>
              <a:gd name="connsiteY20" fmla="*/ 156220 h 437897"/>
              <a:gd name="connsiteX21" fmla="*/ 1580573 w 2934265"/>
              <a:gd name="connsiteY21" fmla="*/ 151553 h 437897"/>
              <a:gd name="connsiteX22" fmla="*/ 1677017 w 2934265"/>
              <a:gd name="connsiteY22" fmla="*/ 146053 h 437897"/>
              <a:gd name="connsiteX23" fmla="*/ 1773462 w 2934265"/>
              <a:gd name="connsiteY23" fmla="*/ 140636 h 437897"/>
              <a:gd name="connsiteX24" fmla="*/ 1869907 w 2934265"/>
              <a:gd name="connsiteY24" fmla="*/ 133720 h 437897"/>
              <a:gd name="connsiteX25" fmla="*/ 1968121 w 2934265"/>
              <a:gd name="connsiteY25" fmla="*/ 125553 h 437897"/>
              <a:gd name="connsiteX26" fmla="*/ 2064566 w 2934265"/>
              <a:gd name="connsiteY26" fmla="*/ 117386 h 437897"/>
              <a:gd name="connsiteX27" fmla="*/ 2162780 w 2934265"/>
              <a:gd name="connsiteY27" fmla="*/ 107802 h 437897"/>
              <a:gd name="connsiteX28" fmla="*/ 2261880 w 2934265"/>
              <a:gd name="connsiteY28" fmla="*/ 97552 h 437897"/>
              <a:gd name="connsiteX29" fmla="*/ 2359209 w 2934265"/>
              <a:gd name="connsiteY29" fmla="*/ 86635 h 437897"/>
              <a:gd name="connsiteX30" fmla="*/ 2457718 w 2934265"/>
              <a:gd name="connsiteY30" fmla="*/ 73802 h 437897"/>
              <a:gd name="connsiteX31" fmla="*/ 2556228 w 2934265"/>
              <a:gd name="connsiteY31" fmla="*/ 60135 h 437897"/>
              <a:gd name="connsiteX32" fmla="*/ 2654737 w 2934265"/>
              <a:gd name="connsiteY32" fmla="*/ 46552 h 437897"/>
              <a:gd name="connsiteX33" fmla="*/ 2752951 w 2934265"/>
              <a:gd name="connsiteY33" fmla="*/ 30718 h 437897"/>
              <a:gd name="connsiteX34" fmla="*/ 2851166 w 2934265"/>
              <a:gd name="connsiteY34" fmla="*/ 14384 h 4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4265" h="437897">
                <a:moveTo>
                  <a:pt x="2934265" y="0"/>
                </a:moveTo>
                <a:lnTo>
                  <a:pt x="2888069" y="437897"/>
                </a:lnTo>
                <a:lnTo>
                  <a:pt x="2791337" y="437084"/>
                </a:lnTo>
                <a:cubicBezTo>
                  <a:pt x="2010492" y="424446"/>
                  <a:pt x="481578" y="316124"/>
                  <a:pt x="25070" y="208388"/>
                </a:cubicBezTo>
                <a:cubicBezTo>
                  <a:pt x="16811" y="185970"/>
                  <a:pt x="8258" y="163637"/>
                  <a:pt x="0" y="141220"/>
                </a:cubicBezTo>
                <a:lnTo>
                  <a:pt x="157202" y="150137"/>
                </a:lnTo>
                <a:lnTo>
                  <a:pt x="237720" y="153470"/>
                </a:lnTo>
                <a:lnTo>
                  <a:pt x="320008" y="156970"/>
                </a:lnTo>
                <a:lnTo>
                  <a:pt x="403475" y="160304"/>
                </a:lnTo>
                <a:lnTo>
                  <a:pt x="487532" y="162387"/>
                </a:lnTo>
                <a:lnTo>
                  <a:pt x="573065" y="164387"/>
                </a:lnTo>
                <a:lnTo>
                  <a:pt x="660071" y="166470"/>
                </a:lnTo>
                <a:lnTo>
                  <a:pt x="748258" y="167887"/>
                </a:lnTo>
                <a:lnTo>
                  <a:pt x="837329" y="167887"/>
                </a:lnTo>
                <a:lnTo>
                  <a:pt x="927580" y="168470"/>
                </a:lnTo>
                <a:lnTo>
                  <a:pt x="1018716" y="167887"/>
                </a:lnTo>
                <a:lnTo>
                  <a:pt x="1110736" y="166470"/>
                </a:lnTo>
                <a:lnTo>
                  <a:pt x="1203052" y="165137"/>
                </a:lnTo>
                <a:lnTo>
                  <a:pt x="1296547" y="162387"/>
                </a:lnTo>
                <a:lnTo>
                  <a:pt x="1391222" y="159720"/>
                </a:lnTo>
                <a:lnTo>
                  <a:pt x="1485308" y="156220"/>
                </a:lnTo>
                <a:lnTo>
                  <a:pt x="1580573" y="151553"/>
                </a:lnTo>
                <a:lnTo>
                  <a:pt x="1677017" y="146053"/>
                </a:lnTo>
                <a:lnTo>
                  <a:pt x="1773462" y="140636"/>
                </a:lnTo>
                <a:lnTo>
                  <a:pt x="1869907" y="133720"/>
                </a:lnTo>
                <a:lnTo>
                  <a:pt x="1968121" y="125553"/>
                </a:lnTo>
                <a:lnTo>
                  <a:pt x="2064566" y="117386"/>
                </a:lnTo>
                <a:lnTo>
                  <a:pt x="2162780" y="107802"/>
                </a:lnTo>
                <a:lnTo>
                  <a:pt x="2261880" y="97552"/>
                </a:lnTo>
                <a:lnTo>
                  <a:pt x="2359209" y="86635"/>
                </a:lnTo>
                <a:lnTo>
                  <a:pt x="2457718" y="73802"/>
                </a:lnTo>
                <a:lnTo>
                  <a:pt x="2556228" y="60135"/>
                </a:lnTo>
                <a:lnTo>
                  <a:pt x="2654737" y="46552"/>
                </a:lnTo>
                <a:lnTo>
                  <a:pt x="2752951" y="30718"/>
                </a:lnTo>
                <a:lnTo>
                  <a:pt x="2851166" y="14384"/>
                </a:lnTo>
                <a:close/>
              </a:path>
            </a:pathLst>
          </a:custGeom>
          <a:solidFill>
            <a:schemeClr val="bg1">
              <a:alpha val="20000"/>
            </a:schemeClr>
          </a:solidFill>
          <a:ln>
            <a:noFill/>
          </a:ln>
        </p:spPr>
        <p:txBody>
          <a:bodyPr wrap="square">
            <a:noAutofit/>
          </a:bodyPr>
          <a:lstStyle/>
          <a:p>
            <a:endParaRPr lang="en-US"/>
          </a:p>
        </p:txBody>
      </p:sp>
      <p:sp useBgFill="1">
        <p:nvSpPr>
          <p:cNvPr id="14" name="Freeform: Shape 13">
            <a:extLst>
              <a:ext uri="{FF2B5EF4-FFF2-40B4-BE49-F238E27FC236}">
                <a16:creationId xmlns:a16="http://schemas.microsoft.com/office/drawing/2014/main" id="{F8FA804E-1D25-47B6-B418-617D700B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973494" y="-361419"/>
            <a:ext cx="5982968" cy="7580834"/>
          </a:xfrm>
          <a:custGeom>
            <a:avLst/>
            <a:gdLst>
              <a:gd name="connsiteX0" fmla="*/ 5982968 w 5982968"/>
              <a:gd name="connsiteY0" fmla="*/ 1177 h 7521140"/>
              <a:gd name="connsiteX1" fmla="*/ 5982968 w 5982968"/>
              <a:gd name="connsiteY1" fmla="*/ 1344715 h 7521140"/>
              <a:gd name="connsiteX2" fmla="*/ 5982967 w 5982968"/>
              <a:gd name="connsiteY2" fmla="*/ 1344715 h 7521140"/>
              <a:gd name="connsiteX3" fmla="*/ 5982967 w 5982968"/>
              <a:gd name="connsiteY3" fmla="*/ 6152387 h 7521140"/>
              <a:gd name="connsiteX4" fmla="*/ 5982968 w 5982968"/>
              <a:gd name="connsiteY4" fmla="*/ 6152387 h 7521140"/>
              <a:gd name="connsiteX5" fmla="*/ 5982968 w 5982968"/>
              <a:gd name="connsiteY5" fmla="*/ 7521140 h 7521140"/>
              <a:gd name="connsiteX6" fmla="*/ 0 w 5982968"/>
              <a:gd name="connsiteY6" fmla="*/ 7521140 h 7521140"/>
              <a:gd name="connsiteX7" fmla="*/ 0 w 5982968"/>
              <a:gd name="connsiteY7" fmla="*/ 6152387 h 7521140"/>
              <a:gd name="connsiteX8" fmla="*/ 2 w 5982968"/>
              <a:gd name="connsiteY8" fmla="*/ 6152387 h 7521140"/>
              <a:gd name="connsiteX9" fmla="*/ 2 w 5982968"/>
              <a:gd name="connsiteY9" fmla="*/ 905354 h 7521140"/>
              <a:gd name="connsiteX10" fmla="*/ 3 w 5982968"/>
              <a:gd name="connsiteY10" fmla="*/ 905354 h 7521140"/>
              <a:gd name="connsiteX11" fmla="*/ 3 w 5982968"/>
              <a:gd name="connsiteY11" fmla="*/ 0 h 7521140"/>
              <a:gd name="connsiteX12" fmla="*/ 35302 w 5982968"/>
              <a:gd name="connsiteY12" fmla="*/ 5883 h 7521140"/>
              <a:gd name="connsiteX13" fmla="*/ 138808 w 5982968"/>
              <a:gd name="connsiteY13" fmla="*/ 23197 h 7521140"/>
              <a:gd name="connsiteX14" fmla="*/ 214194 w 5982968"/>
              <a:gd name="connsiteY14" fmla="*/ 35299 h 7521140"/>
              <a:gd name="connsiteX15" fmla="*/ 303938 w 5982968"/>
              <a:gd name="connsiteY15" fmla="*/ 48074 h 7521140"/>
              <a:gd name="connsiteX16" fmla="*/ 410435 w 5982968"/>
              <a:gd name="connsiteY16" fmla="*/ 63370 h 7521140"/>
              <a:gd name="connsiteX17" fmla="*/ 528299 w 5982968"/>
              <a:gd name="connsiteY17" fmla="*/ 79507 h 7521140"/>
              <a:gd name="connsiteX18" fmla="*/ 661121 w 5982968"/>
              <a:gd name="connsiteY18" fmla="*/ 96484 h 7521140"/>
              <a:gd name="connsiteX19" fmla="*/ 805909 w 5982968"/>
              <a:gd name="connsiteY19" fmla="*/ 114469 h 7521140"/>
              <a:gd name="connsiteX20" fmla="*/ 963260 w 5982968"/>
              <a:gd name="connsiteY20" fmla="*/ 132455 h 7521140"/>
              <a:gd name="connsiteX21" fmla="*/ 1130783 w 5982968"/>
              <a:gd name="connsiteY21" fmla="*/ 150776 h 7521140"/>
              <a:gd name="connsiteX22" fmla="*/ 1311469 w 5982968"/>
              <a:gd name="connsiteY22" fmla="*/ 167753 h 7521140"/>
              <a:gd name="connsiteX23" fmla="*/ 1500531 w 5982968"/>
              <a:gd name="connsiteY23" fmla="*/ 184058 h 7521140"/>
              <a:gd name="connsiteX24" fmla="*/ 1700362 w 5982968"/>
              <a:gd name="connsiteY24" fmla="*/ 198850 h 7521140"/>
              <a:gd name="connsiteX25" fmla="*/ 1908569 w 5982968"/>
              <a:gd name="connsiteY25" fmla="*/ 212969 h 7521140"/>
              <a:gd name="connsiteX26" fmla="*/ 2125751 w 5982968"/>
              <a:gd name="connsiteY26" fmla="*/ 226249 h 7521140"/>
              <a:gd name="connsiteX27" fmla="*/ 2237034 w 5982968"/>
              <a:gd name="connsiteY27" fmla="*/ 230955 h 7521140"/>
              <a:gd name="connsiteX28" fmla="*/ 2350710 w 5982968"/>
              <a:gd name="connsiteY28" fmla="*/ 236166 h 7521140"/>
              <a:gd name="connsiteX29" fmla="*/ 2466181 w 5982968"/>
              <a:gd name="connsiteY29" fmla="*/ 241040 h 7521140"/>
              <a:gd name="connsiteX30" fmla="*/ 2582251 w 5982968"/>
              <a:gd name="connsiteY30" fmla="*/ 244234 h 7521140"/>
              <a:gd name="connsiteX31" fmla="*/ 2700713 w 5982968"/>
              <a:gd name="connsiteY31" fmla="*/ 247092 h 7521140"/>
              <a:gd name="connsiteX32" fmla="*/ 2820373 w 5982968"/>
              <a:gd name="connsiteY32" fmla="*/ 250117 h 7521140"/>
              <a:gd name="connsiteX33" fmla="*/ 2942425 w 5982968"/>
              <a:gd name="connsiteY33" fmla="*/ 252134 h 7521140"/>
              <a:gd name="connsiteX34" fmla="*/ 3065674 w 5982968"/>
              <a:gd name="connsiteY34" fmla="*/ 252134 h 7521140"/>
              <a:gd name="connsiteX35" fmla="*/ 3190119 w 5982968"/>
              <a:gd name="connsiteY35" fmla="*/ 253143 h 7521140"/>
              <a:gd name="connsiteX36" fmla="*/ 3315762 w 5982968"/>
              <a:gd name="connsiteY36" fmla="*/ 252134 h 7521140"/>
              <a:gd name="connsiteX37" fmla="*/ 3443199 w 5982968"/>
              <a:gd name="connsiteY37" fmla="*/ 250117 h 7521140"/>
              <a:gd name="connsiteX38" fmla="*/ 3570636 w 5982968"/>
              <a:gd name="connsiteY38" fmla="*/ 248268 h 7521140"/>
              <a:gd name="connsiteX39" fmla="*/ 3699868 w 5982968"/>
              <a:gd name="connsiteY39" fmla="*/ 244234 h 7521140"/>
              <a:gd name="connsiteX40" fmla="*/ 3830297 w 5982968"/>
              <a:gd name="connsiteY40" fmla="*/ 240032 h 7521140"/>
              <a:gd name="connsiteX41" fmla="*/ 3960726 w 5982968"/>
              <a:gd name="connsiteY41" fmla="*/ 235157 h 7521140"/>
              <a:gd name="connsiteX42" fmla="*/ 4092351 w 5982968"/>
              <a:gd name="connsiteY42" fmla="*/ 228266 h 7521140"/>
              <a:gd name="connsiteX43" fmla="*/ 4225173 w 5982968"/>
              <a:gd name="connsiteY43" fmla="*/ 220029 h 7521140"/>
              <a:gd name="connsiteX44" fmla="*/ 4358593 w 5982968"/>
              <a:gd name="connsiteY44" fmla="*/ 212129 h 7521140"/>
              <a:gd name="connsiteX45" fmla="*/ 4492012 w 5982968"/>
              <a:gd name="connsiteY45" fmla="*/ 202044 h 7521140"/>
              <a:gd name="connsiteX46" fmla="*/ 4627228 w 5982968"/>
              <a:gd name="connsiteY46" fmla="*/ 189941 h 7521140"/>
              <a:gd name="connsiteX47" fmla="*/ 4760647 w 5982968"/>
              <a:gd name="connsiteY47" fmla="*/ 177839 h 7521140"/>
              <a:gd name="connsiteX48" fmla="*/ 4896461 w 5982968"/>
              <a:gd name="connsiteY48" fmla="*/ 163887 h 7521140"/>
              <a:gd name="connsiteX49" fmla="*/ 5032872 w 5982968"/>
              <a:gd name="connsiteY49" fmla="*/ 148591 h 7521140"/>
              <a:gd name="connsiteX50" fmla="*/ 5167489 w 5982968"/>
              <a:gd name="connsiteY50" fmla="*/ 132455 h 7521140"/>
              <a:gd name="connsiteX51" fmla="*/ 5303902 w 5982968"/>
              <a:gd name="connsiteY51" fmla="*/ 113629 h 7521140"/>
              <a:gd name="connsiteX52" fmla="*/ 5439714 w 5982968"/>
              <a:gd name="connsiteY52" fmla="*/ 93458 h 7521140"/>
              <a:gd name="connsiteX53" fmla="*/ 5576126 w 5982968"/>
              <a:gd name="connsiteY53" fmla="*/ 73455 h 7521140"/>
              <a:gd name="connsiteX54" fmla="*/ 5711939 w 5982968"/>
              <a:gd name="connsiteY54" fmla="*/ 50091 h 7521140"/>
              <a:gd name="connsiteX55" fmla="*/ 5847154 w 5982968"/>
              <a:gd name="connsiteY55" fmla="*/ 26222 h 75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82968" h="7521140">
                <a:moveTo>
                  <a:pt x="5982968" y="1177"/>
                </a:moveTo>
                <a:lnTo>
                  <a:pt x="5982968" y="1344715"/>
                </a:lnTo>
                <a:lnTo>
                  <a:pt x="5982967" y="1344715"/>
                </a:lnTo>
                <a:lnTo>
                  <a:pt x="5982967" y="6152387"/>
                </a:lnTo>
                <a:lnTo>
                  <a:pt x="5982968" y="6152387"/>
                </a:lnTo>
                <a:lnTo>
                  <a:pt x="5982968" y="7521140"/>
                </a:lnTo>
                <a:lnTo>
                  <a:pt x="0" y="7521140"/>
                </a:lnTo>
                <a:lnTo>
                  <a:pt x="0" y="6152387"/>
                </a:lnTo>
                <a:lnTo>
                  <a:pt x="2" y="6152387"/>
                </a:lnTo>
                <a:lnTo>
                  <a:pt x="2" y="905354"/>
                </a:lnTo>
                <a:lnTo>
                  <a:pt x="3" y="905354"/>
                </a:lnTo>
                <a:lnTo>
                  <a:pt x="3" y="0"/>
                </a:lnTo>
                <a:lnTo>
                  <a:pt x="35302" y="5883"/>
                </a:lnTo>
                <a:lnTo>
                  <a:pt x="138808" y="23197"/>
                </a:lnTo>
                <a:lnTo>
                  <a:pt x="214194" y="35299"/>
                </a:lnTo>
                <a:lnTo>
                  <a:pt x="303938" y="48074"/>
                </a:lnTo>
                <a:lnTo>
                  <a:pt x="410435" y="63370"/>
                </a:lnTo>
                <a:lnTo>
                  <a:pt x="528299" y="79507"/>
                </a:lnTo>
                <a:lnTo>
                  <a:pt x="661121" y="96484"/>
                </a:lnTo>
                <a:lnTo>
                  <a:pt x="805909" y="114469"/>
                </a:lnTo>
                <a:lnTo>
                  <a:pt x="963260" y="132455"/>
                </a:lnTo>
                <a:lnTo>
                  <a:pt x="1130783" y="150776"/>
                </a:lnTo>
                <a:lnTo>
                  <a:pt x="1311469" y="167753"/>
                </a:lnTo>
                <a:lnTo>
                  <a:pt x="1500531" y="184058"/>
                </a:lnTo>
                <a:lnTo>
                  <a:pt x="1700362" y="198850"/>
                </a:lnTo>
                <a:lnTo>
                  <a:pt x="1908569" y="212969"/>
                </a:lnTo>
                <a:lnTo>
                  <a:pt x="2125751" y="226249"/>
                </a:lnTo>
                <a:lnTo>
                  <a:pt x="2237034" y="230955"/>
                </a:lnTo>
                <a:lnTo>
                  <a:pt x="2350710" y="236166"/>
                </a:lnTo>
                <a:lnTo>
                  <a:pt x="2466181" y="241040"/>
                </a:lnTo>
                <a:lnTo>
                  <a:pt x="2582251" y="244234"/>
                </a:lnTo>
                <a:lnTo>
                  <a:pt x="2700713" y="247092"/>
                </a:lnTo>
                <a:lnTo>
                  <a:pt x="2820373" y="250117"/>
                </a:lnTo>
                <a:lnTo>
                  <a:pt x="2942425" y="252134"/>
                </a:lnTo>
                <a:lnTo>
                  <a:pt x="3065674" y="252134"/>
                </a:lnTo>
                <a:lnTo>
                  <a:pt x="3190119" y="253143"/>
                </a:lnTo>
                <a:lnTo>
                  <a:pt x="3315762" y="252134"/>
                </a:lnTo>
                <a:lnTo>
                  <a:pt x="3443199" y="250117"/>
                </a:lnTo>
                <a:lnTo>
                  <a:pt x="3570636" y="248268"/>
                </a:lnTo>
                <a:lnTo>
                  <a:pt x="3699868" y="244234"/>
                </a:lnTo>
                <a:lnTo>
                  <a:pt x="3830297" y="240032"/>
                </a:lnTo>
                <a:lnTo>
                  <a:pt x="3960726" y="235157"/>
                </a:lnTo>
                <a:lnTo>
                  <a:pt x="4092351" y="228266"/>
                </a:lnTo>
                <a:lnTo>
                  <a:pt x="4225173" y="220029"/>
                </a:lnTo>
                <a:lnTo>
                  <a:pt x="4358593" y="212129"/>
                </a:lnTo>
                <a:lnTo>
                  <a:pt x="4492012" y="202044"/>
                </a:lnTo>
                <a:lnTo>
                  <a:pt x="4627228" y="189941"/>
                </a:lnTo>
                <a:lnTo>
                  <a:pt x="4760647" y="177839"/>
                </a:lnTo>
                <a:lnTo>
                  <a:pt x="4896461" y="163887"/>
                </a:lnTo>
                <a:lnTo>
                  <a:pt x="5032872" y="148591"/>
                </a:lnTo>
                <a:lnTo>
                  <a:pt x="5167489" y="132455"/>
                </a:lnTo>
                <a:lnTo>
                  <a:pt x="5303902" y="113629"/>
                </a:lnTo>
                <a:lnTo>
                  <a:pt x="5439714" y="93458"/>
                </a:lnTo>
                <a:lnTo>
                  <a:pt x="5576126" y="73455"/>
                </a:lnTo>
                <a:lnTo>
                  <a:pt x="5711939" y="50091"/>
                </a:lnTo>
                <a:lnTo>
                  <a:pt x="5847154" y="26222"/>
                </a:lnTo>
                <a:close/>
              </a:path>
            </a:pathLst>
          </a:custGeom>
          <a:ln>
            <a:noFill/>
          </a:ln>
        </p:spPr>
      </p:sp>
      <p:sp>
        <p:nvSpPr>
          <p:cNvPr id="3" name="Content Placeholder 2"/>
          <p:cNvSpPr>
            <a:spLocks noGrp="1"/>
          </p:cNvSpPr>
          <p:nvPr>
            <p:ph idx="1"/>
          </p:nvPr>
        </p:nvSpPr>
        <p:spPr>
          <a:xfrm>
            <a:off x="4808376" y="437513"/>
            <a:ext cx="5984315" cy="5954325"/>
          </a:xfrm>
        </p:spPr>
        <p:txBody>
          <a:bodyPr vert="horz" lIns="91440" tIns="45720" rIns="91440" bIns="45720" rtlCol="0" anchor="ctr">
            <a:normAutofit/>
          </a:bodyPr>
          <a:lstStyle/>
          <a:p>
            <a:r>
              <a:rPr lang="en-US" sz="2000" b="1"/>
              <a:t>Many colleges require recommendation letters to help them  give insight into a student's potential. They are part of the humanizing piece and can help tip the scale in either direction.</a:t>
            </a:r>
          </a:p>
          <a:p>
            <a:r>
              <a:rPr lang="en-US" sz="2000" b="1"/>
              <a:t>Ask teachers who know you well and provide them with a resume of your activities and involvement to help the letter be more specific and beneficial.</a:t>
            </a:r>
          </a:p>
          <a:p>
            <a:r>
              <a:rPr lang="en-US" sz="2000" b="1"/>
              <a:t>If applying to a college on the Common Application, it will require recommendation from a counselor and perhaps 2 other letters.</a:t>
            </a:r>
          </a:p>
          <a:p>
            <a:r>
              <a:rPr lang="en-US" sz="2000" b="1"/>
              <a:t>If the recommendation is optional,</a:t>
            </a:r>
            <a:r>
              <a:rPr lang="en-US" sz="2000" b="1" i="1" u="sng"/>
              <a:t> DO IT!</a:t>
            </a:r>
          </a:p>
          <a:p>
            <a:r>
              <a:rPr lang="en-US" sz="2000" b="1"/>
              <a:t>Give your teachers and counselors plenty of notice!  If you do not provide a resume to your counselor, they cannot write a letter.</a:t>
            </a:r>
          </a:p>
          <a:p>
            <a:endParaRPr lang="en-US" sz="2000"/>
          </a:p>
        </p:txBody>
      </p:sp>
      <p:pic>
        <p:nvPicPr>
          <p:cNvPr id="6" name="Picture 6" descr="A picture containing toy, doll&#10;&#10;Description automatically generated">
            <a:extLst>
              <a:ext uri="{FF2B5EF4-FFF2-40B4-BE49-F238E27FC236}">
                <a16:creationId xmlns:a16="http://schemas.microsoft.com/office/drawing/2014/main" id="{3BAA4F48-51BA-E46C-355E-B4CE5FFA7904}"/>
              </a:ext>
            </a:extLst>
          </p:cNvPr>
          <p:cNvPicPr>
            <a:picLocks noChangeAspect="1"/>
          </p:cNvPicPr>
          <p:nvPr/>
        </p:nvPicPr>
        <p:blipFill>
          <a:blip r:embed="rId4"/>
          <a:stretch>
            <a:fillRect/>
          </a:stretch>
        </p:blipFill>
        <p:spPr>
          <a:xfrm>
            <a:off x="177384" y="1994943"/>
            <a:ext cx="4179757" cy="4142280"/>
          </a:xfrm>
          <a:prstGeom prst="rect">
            <a:avLst/>
          </a:prstGeom>
        </p:spPr>
      </p:pic>
    </p:spTree>
    <p:extLst>
      <p:ext uri="{BB962C8B-B14F-4D97-AF65-F5344CB8AC3E}">
        <p14:creationId xmlns:p14="http://schemas.microsoft.com/office/powerpoint/2010/main" val="3719952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707405" y="783167"/>
            <a:ext cx="1637285" cy="1176145"/>
          </a:xfrm>
        </p:spPr>
        <p:txBody>
          <a:bodyPr>
            <a:normAutofit/>
          </a:bodyPr>
          <a:lstStyle/>
          <a:p>
            <a:r>
              <a:rPr lang="en-US">
                <a:solidFill>
                  <a:srgbClr val="EBEBEB"/>
                </a:solidFill>
              </a:rPr>
              <a:t>Essays</a:t>
            </a:r>
          </a:p>
        </p:txBody>
      </p:sp>
      <p:sp>
        <p:nvSpPr>
          <p:cNvPr id="29" name="Rectangle 2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6B7190F9-A2F8-3761-A245-15DB9A60985A}"/>
              </a:ext>
            </a:extLst>
          </p:cNvPr>
          <p:cNvGraphicFramePr>
            <a:graphicFrameLocks noGrp="1"/>
          </p:cNvGraphicFramePr>
          <p:nvPr>
            <p:ph idx="1"/>
            <p:extLst>
              <p:ext uri="{D42A27DB-BD31-4B8C-83A1-F6EECF244321}">
                <p14:modId xmlns:p14="http://schemas.microsoft.com/office/powerpoint/2010/main" val="297056245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5" name="Picture 35" descr="A picture containing toy, doll&#10;&#10;Description automatically generated">
            <a:extLst>
              <a:ext uri="{FF2B5EF4-FFF2-40B4-BE49-F238E27FC236}">
                <a16:creationId xmlns:a16="http://schemas.microsoft.com/office/drawing/2014/main" id="{F4ED14B2-4720-B093-EFA1-B9916B5DF83E}"/>
              </a:ext>
            </a:extLst>
          </p:cNvPr>
          <p:cNvPicPr>
            <a:picLocks noChangeAspect="1"/>
          </p:cNvPicPr>
          <p:nvPr/>
        </p:nvPicPr>
        <p:blipFill>
          <a:blip r:embed="rId9"/>
          <a:stretch>
            <a:fillRect/>
          </a:stretch>
        </p:blipFill>
        <p:spPr>
          <a:xfrm>
            <a:off x="228600" y="2601870"/>
            <a:ext cx="4295775" cy="3387811"/>
          </a:xfrm>
          <a:prstGeom prst="rect">
            <a:avLst/>
          </a:prstGeom>
        </p:spPr>
      </p:pic>
    </p:spTree>
    <p:extLst>
      <p:ext uri="{BB962C8B-B14F-4D97-AF65-F5344CB8AC3E}">
        <p14:creationId xmlns:p14="http://schemas.microsoft.com/office/powerpoint/2010/main" val="3087091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DECA11-8F23-4BFB-819D-1C5A97840D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4DBF623-F256-43E8-93AC-B5467A91F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Freeform 5">
              <a:extLst>
                <a:ext uri="{FF2B5EF4-FFF2-40B4-BE49-F238E27FC236}">
                  <a16:creationId xmlns:a16="http://schemas.microsoft.com/office/drawing/2014/main" id="{B6AB7373-B022-4BA1-B8E7-D2C342475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p:cNvSpPr>
            <a:spLocks noGrp="1"/>
          </p:cNvSpPr>
          <p:nvPr>
            <p:ph type="title"/>
          </p:nvPr>
        </p:nvSpPr>
        <p:spPr>
          <a:xfrm>
            <a:off x="552348" y="434864"/>
            <a:ext cx="3238107" cy="1570881"/>
          </a:xfrm>
        </p:spPr>
        <p:txBody>
          <a:bodyPr anchor="ctr">
            <a:normAutofit/>
          </a:bodyPr>
          <a:lstStyle/>
          <a:p>
            <a:r>
              <a:rPr lang="en-US" sz="3200">
                <a:solidFill>
                  <a:srgbClr val="EBEBEB"/>
                </a:solidFill>
              </a:rPr>
              <a:t>ACT/SAT Scores</a:t>
            </a:r>
          </a:p>
        </p:txBody>
      </p:sp>
      <p:sp>
        <p:nvSpPr>
          <p:cNvPr id="12" name="Freeform: Shape 11">
            <a:extLst>
              <a:ext uri="{FF2B5EF4-FFF2-40B4-BE49-F238E27FC236}">
                <a16:creationId xmlns:a16="http://schemas.microsoft.com/office/drawing/2014/main" id="{E0BFF7C8-A0F2-492C-AD80-E74CED0D1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838669">
            <a:off x="2884218" y="1683278"/>
            <a:ext cx="2934265" cy="437897"/>
          </a:xfrm>
          <a:custGeom>
            <a:avLst/>
            <a:gdLst>
              <a:gd name="connsiteX0" fmla="*/ 2934265 w 2934265"/>
              <a:gd name="connsiteY0" fmla="*/ 0 h 437897"/>
              <a:gd name="connsiteX1" fmla="*/ 2888069 w 2934265"/>
              <a:gd name="connsiteY1" fmla="*/ 437897 h 437897"/>
              <a:gd name="connsiteX2" fmla="*/ 2791337 w 2934265"/>
              <a:gd name="connsiteY2" fmla="*/ 437084 h 437897"/>
              <a:gd name="connsiteX3" fmla="*/ 25070 w 2934265"/>
              <a:gd name="connsiteY3" fmla="*/ 208388 h 437897"/>
              <a:gd name="connsiteX4" fmla="*/ 0 w 2934265"/>
              <a:gd name="connsiteY4" fmla="*/ 141220 h 437897"/>
              <a:gd name="connsiteX5" fmla="*/ 157202 w 2934265"/>
              <a:gd name="connsiteY5" fmla="*/ 150137 h 437897"/>
              <a:gd name="connsiteX6" fmla="*/ 237720 w 2934265"/>
              <a:gd name="connsiteY6" fmla="*/ 153470 h 437897"/>
              <a:gd name="connsiteX7" fmla="*/ 320008 w 2934265"/>
              <a:gd name="connsiteY7" fmla="*/ 156970 h 437897"/>
              <a:gd name="connsiteX8" fmla="*/ 403475 w 2934265"/>
              <a:gd name="connsiteY8" fmla="*/ 160304 h 437897"/>
              <a:gd name="connsiteX9" fmla="*/ 487532 w 2934265"/>
              <a:gd name="connsiteY9" fmla="*/ 162387 h 437897"/>
              <a:gd name="connsiteX10" fmla="*/ 573065 w 2934265"/>
              <a:gd name="connsiteY10" fmla="*/ 164387 h 437897"/>
              <a:gd name="connsiteX11" fmla="*/ 660071 w 2934265"/>
              <a:gd name="connsiteY11" fmla="*/ 166470 h 437897"/>
              <a:gd name="connsiteX12" fmla="*/ 748258 w 2934265"/>
              <a:gd name="connsiteY12" fmla="*/ 167887 h 437897"/>
              <a:gd name="connsiteX13" fmla="*/ 837329 w 2934265"/>
              <a:gd name="connsiteY13" fmla="*/ 167887 h 437897"/>
              <a:gd name="connsiteX14" fmla="*/ 927580 w 2934265"/>
              <a:gd name="connsiteY14" fmla="*/ 168470 h 437897"/>
              <a:gd name="connsiteX15" fmla="*/ 1018716 w 2934265"/>
              <a:gd name="connsiteY15" fmla="*/ 167887 h 437897"/>
              <a:gd name="connsiteX16" fmla="*/ 1110736 w 2934265"/>
              <a:gd name="connsiteY16" fmla="*/ 166470 h 437897"/>
              <a:gd name="connsiteX17" fmla="*/ 1203052 w 2934265"/>
              <a:gd name="connsiteY17" fmla="*/ 165137 h 437897"/>
              <a:gd name="connsiteX18" fmla="*/ 1296547 w 2934265"/>
              <a:gd name="connsiteY18" fmla="*/ 162387 h 437897"/>
              <a:gd name="connsiteX19" fmla="*/ 1391222 w 2934265"/>
              <a:gd name="connsiteY19" fmla="*/ 159720 h 437897"/>
              <a:gd name="connsiteX20" fmla="*/ 1485308 w 2934265"/>
              <a:gd name="connsiteY20" fmla="*/ 156220 h 437897"/>
              <a:gd name="connsiteX21" fmla="*/ 1580573 w 2934265"/>
              <a:gd name="connsiteY21" fmla="*/ 151553 h 437897"/>
              <a:gd name="connsiteX22" fmla="*/ 1677017 w 2934265"/>
              <a:gd name="connsiteY22" fmla="*/ 146053 h 437897"/>
              <a:gd name="connsiteX23" fmla="*/ 1773462 w 2934265"/>
              <a:gd name="connsiteY23" fmla="*/ 140636 h 437897"/>
              <a:gd name="connsiteX24" fmla="*/ 1869907 w 2934265"/>
              <a:gd name="connsiteY24" fmla="*/ 133720 h 437897"/>
              <a:gd name="connsiteX25" fmla="*/ 1968121 w 2934265"/>
              <a:gd name="connsiteY25" fmla="*/ 125553 h 437897"/>
              <a:gd name="connsiteX26" fmla="*/ 2064566 w 2934265"/>
              <a:gd name="connsiteY26" fmla="*/ 117386 h 437897"/>
              <a:gd name="connsiteX27" fmla="*/ 2162780 w 2934265"/>
              <a:gd name="connsiteY27" fmla="*/ 107802 h 437897"/>
              <a:gd name="connsiteX28" fmla="*/ 2261880 w 2934265"/>
              <a:gd name="connsiteY28" fmla="*/ 97552 h 437897"/>
              <a:gd name="connsiteX29" fmla="*/ 2359209 w 2934265"/>
              <a:gd name="connsiteY29" fmla="*/ 86635 h 437897"/>
              <a:gd name="connsiteX30" fmla="*/ 2457718 w 2934265"/>
              <a:gd name="connsiteY30" fmla="*/ 73802 h 437897"/>
              <a:gd name="connsiteX31" fmla="*/ 2556228 w 2934265"/>
              <a:gd name="connsiteY31" fmla="*/ 60135 h 437897"/>
              <a:gd name="connsiteX32" fmla="*/ 2654737 w 2934265"/>
              <a:gd name="connsiteY32" fmla="*/ 46552 h 437897"/>
              <a:gd name="connsiteX33" fmla="*/ 2752951 w 2934265"/>
              <a:gd name="connsiteY33" fmla="*/ 30718 h 437897"/>
              <a:gd name="connsiteX34" fmla="*/ 2851166 w 2934265"/>
              <a:gd name="connsiteY34" fmla="*/ 14384 h 4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4265" h="437897">
                <a:moveTo>
                  <a:pt x="2934265" y="0"/>
                </a:moveTo>
                <a:lnTo>
                  <a:pt x="2888069" y="437897"/>
                </a:lnTo>
                <a:lnTo>
                  <a:pt x="2791337" y="437084"/>
                </a:lnTo>
                <a:cubicBezTo>
                  <a:pt x="2010492" y="424446"/>
                  <a:pt x="481578" y="316124"/>
                  <a:pt x="25070" y="208388"/>
                </a:cubicBezTo>
                <a:cubicBezTo>
                  <a:pt x="16811" y="185970"/>
                  <a:pt x="8258" y="163637"/>
                  <a:pt x="0" y="141220"/>
                </a:cubicBezTo>
                <a:lnTo>
                  <a:pt x="157202" y="150137"/>
                </a:lnTo>
                <a:lnTo>
                  <a:pt x="237720" y="153470"/>
                </a:lnTo>
                <a:lnTo>
                  <a:pt x="320008" y="156970"/>
                </a:lnTo>
                <a:lnTo>
                  <a:pt x="403475" y="160304"/>
                </a:lnTo>
                <a:lnTo>
                  <a:pt x="487532" y="162387"/>
                </a:lnTo>
                <a:lnTo>
                  <a:pt x="573065" y="164387"/>
                </a:lnTo>
                <a:lnTo>
                  <a:pt x="660071" y="166470"/>
                </a:lnTo>
                <a:lnTo>
                  <a:pt x="748258" y="167887"/>
                </a:lnTo>
                <a:lnTo>
                  <a:pt x="837329" y="167887"/>
                </a:lnTo>
                <a:lnTo>
                  <a:pt x="927580" y="168470"/>
                </a:lnTo>
                <a:lnTo>
                  <a:pt x="1018716" y="167887"/>
                </a:lnTo>
                <a:lnTo>
                  <a:pt x="1110736" y="166470"/>
                </a:lnTo>
                <a:lnTo>
                  <a:pt x="1203052" y="165137"/>
                </a:lnTo>
                <a:lnTo>
                  <a:pt x="1296547" y="162387"/>
                </a:lnTo>
                <a:lnTo>
                  <a:pt x="1391222" y="159720"/>
                </a:lnTo>
                <a:lnTo>
                  <a:pt x="1485308" y="156220"/>
                </a:lnTo>
                <a:lnTo>
                  <a:pt x="1580573" y="151553"/>
                </a:lnTo>
                <a:lnTo>
                  <a:pt x="1677017" y="146053"/>
                </a:lnTo>
                <a:lnTo>
                  <a:pt x="1773462" y="140636"/>
                </a:lnTo>
                <a:lnTo>
                  <a:pt x="1869907" y="133720"/>
                </a:lnTo>
                <a:lnTo>
                  <a:pt x="1968121" y="125553"/>
                </a:lnTo>
                <a:lnTo>
                  <a:pt x="2064566" y="117386"/>
                </a:lnTo>
                <a:lnTo>
                  <a:pt x="2162780" y="107802"/>
                </a:lnTo>
                <a:lnTo>
                  <a:pt x="2261880" y="97552"/>
                </a:lnTo>
                <a:lnTo>
                  <a:pt x="2359209" y="86635"/>
                </a:lnTo>
                <a:lnTo>
                  <a:pt x="2457718" y="73802"/>
                </a:lnTo>
                <a:lnTo>
                  <a:pt x="2556228" y="60135"/>
                </a:lnTo>
                <a:lnTo>
                  <a:pt x="2654737" y="46552"/>
                </a:lnTo>
                <a:lnTo>
                  <a:pt x="2752951" y="30718"/>
                </a:lnTo>
                <a:lnTo>
                  <a:pt x="2851166" y="14384"/>
                </a:lnTo>
                <a:close/>
              </a:path>
            </a:pathLst>
          </a:custGeom>
          <a:solidFill>
            <a:schemeClr val="bg1">
              <a:alpha val="20000"/>
            </a:schemeClr>
          </a:solidFill>
          <a:ln>
            <a:noFill/>
          </a:ln>
        </p:spPr>
        <p:txBody>
          <a:bodyPr wrap="square">
            <a:noAutofit/>
          </a:bodyPr>
          <a:lstStyle/>
          <a:p>
            <a:endParaRPr lang="en-US"/>
          </a:p>
        </p:txBody>
      </p:sp>
      <p:sp useBgFill="1">
        <p:nvSpPr>
          <p:cNvPr id="14" name="Freeform: Shape 13">
            <a:extLst>
              <a:ext uri="{FF2B5EF4-FFF2-40B4-BE49-F238E27FC236}">
                <a16:creationId xmlns:a16="http://schemas.microsoft.com/office/drawing/2014/main" id="{F8FA804E-1D25-47B6-B418-617D700B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973494" y="-361419"/>
            <a:ext cx="5982968" cy="7580834"/>
          </a:xfrm>
          <a:custGeom>
            <a:avLst/>
            <a:gdLst>
              <a:gd name="connsiteX0" fmla="*/ 5982968 w 5982968"/>
              <a:gd name="connsiteY0" fmla="*/ 1177 h 7521140"/>
              <a:gd name="connsiteX1" fmla="*/ 5982968 w 5982968"/>
              <a:gd name="connsiteY1" fmla="*/ 1344715 h 7521140"/>
              <a:gd name="connsiteX2" fmla="*/ 5982967 w 5982968"/>
              <a:gd name="connsiteY2" fmla="*/ 1344715 h 7521140"/>
              <a:gd name="connsiteX3" fmla="*/ 5982967 w 5982968"/>
              <a:gd name="connsiteY3" fmla="*/ 6152387 h 7521140"/>
              <a:gd name="connsiteX4" fmla="*/ 5982968 w 5982968"/>
              <a:gd name="connsiteY4" fmla="*/ 6152387 h 7521140"/>
              <a:gd name="connsiteX5" fmla="*/ 5982968 w 5982968"/>
              <a:gd name="connsiteY5" fmla="*/ 7521140 h 7521140"/>
              <a:gd name="connsiteX6" fmla="*/ 0 w 5982968"/>
              <a:gd name="connsiteY6" fmla="*/ 7521140 h 7521140"/>
              <a:gd name="connsiteX7" fmla="*/ 0 w 5982968"/>
              <a:gd name="connsiteY7" fmla="*/ 6152387 h 7521140"/>
              <a:gd name="connsiteX8" fmla="*/ 2 w 5982968"/>
              <a:gd name="connsiteY8" fmla="*/ 6152387 h 7521140"/>
              <a:gd name="connsiteX9" fmla="*/ 2 w 5982968"/>
              <a:gd name="connsiteY9" fmla="*/ 905354 h 7521140"/>
              <a:gd name="connsiteX10" fmla="*/ 3 w 5982968"/>
              <a:gd name="connsiteY10" fmla="*/ 905354 h 7521140"/>
              <a:gd name="connsiteX11" fmla="*/ 3 w 5982968"/>
              <a:gd name="connsiteY11" fmla="*/ 0 h 7521140"/>
              <a:gd name="connsiteX12" fmla="*/ 35302 w 5982968"/>
              <a:gd name="connsiteY12" fmla="*/ 5883 h 7521140"/>
              <a:gd name="connsiteX13" fmla="*/ 138808 w 5982968"/>
              <a:gd name="connsiteY13" fmla="*/ 23197 h 7521140"/>
              <a:gd name="connsiteX14" fmla="*/ 214194 w 5982968"/>
              <a:gd name="connsiteY14" fmla="*/ 35299 h 7521140"/>
              <a:gd name="connsiteX15" fmla="*/ 303938 w 5982968"/>
              <a:gd name="connsiteY15" fmla="*/ 48074 h 7521140"/>
              <a:gd name="connsiteX16" fmla="*/ 410435 w 5982968"/>
              <a:gd name="connsiteY16" fmla="*/ 63370 h 7521140"/>
              <a:gd name="connsiteX17" fmla="*/ 528299 w 5982968"/>
              <a:gd name="connsiteY17" fmla="*/ 79507 h 7521140"/>
              <a:gd name="connsiteX18" fmla="*/ 661121 w 5982968"/>
              <a:gd name="connsiteY18" fmla="*/ 96484 h 7521140"/>
              <a:gd name="connsiteX19" fmla="*/ 805909 w 5982968"/>
              <a:gd name="connsiteY19" fmla="*/ 114469 h 7521140"/>
              <a:gd name="connsiteX20" fmla="*/ 963260 w 5982968"/>
              <a:gd name="connsiteY20" fmla="*/ 132455 h 7521140"/>
              <a:gd name="connsiteX21" fmla="*/ 1130783 w 5982968"/>
              <a:gd name="connsiteY21" fmla="*/ 150776 h 7521140"/>
              <a:gd name="connsiteX22" fmla="*/ 1311469 w 5982968"/>
              <a:gd name="connsiteY22" fmla="*/ 167753 h 7521140"/>
              <a:gd name="connsiteX23" fmla="*/ 1500531 w 5982968"/>
              <a:gd name="connsiteY23" fmla="*/ 184058 h 7521140"/>
              <a:gd name="connsiteX24" fmla="*/ 1700362 w 5982968"/>
              <a:gd name="connsiteY24" fmla="*/ 198850 h 7521140"/>
              <a:gd name="connsiteX25" fmla="*/ 1908569 w 5982968"/>
              <a:gd name="connsiteY25" fmla="*/ 212969 h 7521140"/>
              <a:gd name="connsiteX26" fmla="*/ 2125751 w 5982968"/>
              <a:gd name="connsiteY26" fmla="*/ 226249 h 7521140"/>
              <a:gd name="connsiteX27" fmla="*/ 2237034 w 5982968"/>
              <a:gd name="connsiteY27" fmla="*/ 230955 h 7521140"/>
              <a:gd name="connsiteX28" fmla="*/ 2350710 w 5982968"/>
              <a:gd name="connsiteY28" fmla="*/ 236166 h 7521140"/>
              <a:gd name="connsiteX29" fmla="*/ 2466181 w 5982968"/>
              <a:gd name="connsiteY29" fmla="*/ 241040 h 7521140"/>
              <a:gd name="connsiteX30" fmla="*/ 2582251 w 5982968"/>
              <a:gd name="connsiteY30" fmla="*/ 244234 h 7521140"/>
              <a:gd name="connsiteX31" fmla="*/ 2700713 w 5982968"/>
              <a:gd name="connsiteY31" fmla="*/ 247092 h 7521140"/>
              <a:gd name="connsiteX32" fmla="*/ 2820373 w 5982968"/>
              <a:gd name="connsiteY32" fmla="*/ 250117 h 7521140"/>
              <a:gd name="connsiteX33" fmla="*/ 2942425 w 5982968"/>
              <a:gd name="connsiteY33" fmla="*/ 252134 h 7521140"/>
              <a:gd name="connsiteX34" fmla="*/ 3065674 w 5982968"/>
              <a:gd name="connsiteY34" fmla="*/ 252134 h 7521140"/>
              <a:gd name="connsiteX35" fmla="*/ 3190119 w 5982968"/>
              <a:gd name="connsiteY35" fmla="*/ 253143 h 7521140"/>
              <a:gd name="connsiteX36" fmla="*/ 3315762 w 5982968"/>
              <a:gd name="connsiteY36" fmla="*/ 252134 h 7521140"/>
              <a:gd name="connsiteX37" fmla="*/ 3443199 w 5982968"/>
              <a:gd name="connsiteY37" fmla="*/ 250117 h 7521140"/>
              <a:gd name="connsiteX38" fmla="*/ 3570636 w 5982968"/>
              <a:gd name="connsiteY38" fmla="*/ 248268 h 7521140"/>
              <a:gd name="connsiteX39" fmla="*/ 3699868 w 5982968"/>
              <a:gd name="connsiteY39" fmla="*/ 244234 h 7521140"/>
              <a:gd name="connsiteX40" fmla="*/ 3830297 w 5982968"/>
              <a:gd name="connsiteY40" fmla="*/ 240032 h 7521140"/>
              <a:gd name="connsiteX41" fmla="*/ 3960726 w 5982968"/>
              <a:gd name="connsiteY41" fmla="*/ 235157 h 7521140"/>
              <a:gd name="connsiteX42" fmla="*/ 4092351 w 5982968"/>
              <a:gd name="connsiteY42" fmla="*/ 228266 h 7521140"/>
              <a:gd name="connsiteX43" fmla="*/ 4225173 w 5982968"/>
              <a:gd name="connsiteY43" fmla="*/ 220029 h 7521140"/>
              <a:gd name="connsiteX44" fmla="*/ 4358593 w 5982968"/>
              <a:gd name="connsiteY44" fmla="*/ 212129 h 7521140"/>
              <a:gd name="connsiteX45" fmla="*/ 4492012 w 5982968"/>
              <a:gd name="connsiteY45" fmla="*/ 202044 h 7521140"/>
              <a:gd name="connsiteX46" fmla="*/ 4627228 w 5982968"/>
              <a:gd name="connsiteY46" fmla="*/ 189941 h 7521140"/>
              <a:gd name="connsiteX47" fmla="*/ 4760647 w 5982968"/>
              <a:gd name="connsiteY47" fmla="*/ 177839 h 7521140"/>
              <a:gd name="connsiteX48" fmla="*/ 4896461 w 5982968"/>
              <a:gd name="connsiteY48" fmla="*/ 163887 h 7521140"/>
              <a:gd name="connsiteX49" fmla="*/ 5032872 w 5982968"/>
              <a:gd name="connsiteY49" fmla="*/ 148591 h 7521140"/>
              <a:gd name="connsiteX50" fmla="*/ 5167489 w 5982968"/>
              <a:gd name="connsiteY50" fmla="*/ 132455 h 7521140"/>
              <a:gd name="connsiteX51" fmla="*/ 5303902 w 5982968"/>
              <a:gd name="connsiteY51" fmla="*/ 113629 h 7521140"/>
              <a:gd name="connsiteX52" fmla="*/ 5439714 w 5982968"/>
              <a:gd name="connsiteY52" fmla="*/ 93458 h 7521140"/>
              <a:gd name="connsiteX53" fmla="*/ 5576126 w 5982968"/>
              <a:gd name="connsiteY53" fmla="*/ 73455 h 7521140"/>
              <a:gd name="connsiteX54" fmla="*/ 5711939 w 5982968"/>
              <a:gd name="connsiteY54" fmla="*/ 50091 h 7521140"/>
              <a:gd name="connsiteX55" fmla="*/ 5847154 w 5982968"/>
              <a:gd name="connsiteY55" fmla="*/ 26222 h 75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82968" h="7521140">
                <a:moveTo>
                  <a:pt x="5982968" y="1177"/>
                </a:moveTo>
                <a:lnTo>
                  <a:pt x="5982968" y="1344715"/>
                </a:lnTo>
                <a:lnTo>
                  <a:pt x="5982967" y="1344715"/>
                </a:lnTo>
                <a:lnTo>
                  <a:pt x="5982967" y="6152387"/>
                </a:lnTo>
                <a:lnTo>
                  <a:pt x="5982968" y="6152387"/>
                </a:lnTo>
                <a:lnTo>
                  <a:pt x="5982968" y="7521140"/>
                </a:lnTo>
                <a:lnTo>
                  <a:pt x="0" y="7521140"/>
                </a:lnTo>
                <a:lnTo>
                  <a:pt x="0" y="6152387"/>
                </a:lnTo>
                <a:lnTo>
                  <a:pt x="2" y="6152387"/>
                </a:lnTo>
                <a:lnTo>
                  <a:pt x="2" y="905354"/>
                </a:lnTo>
                <a:lnTo>
                  <a:pt x="3" y="905354"/>
                </a:lnTo>
                <a:lnTo>
                  <a:pt x="3" y="0"/>
                </a:lnTo>
                <a:lnTo>
                  <a:pt x="35302" y="5883"/>
                </a:lnTo>
                <a:lnTo>
                  <a:pt x="138808" y="23197"/>
                </a:lnTo>
                <a:lnTo>
                  <a:pt x="214194" y="35299"/>
                </a:lnTo>
                <a:lnTo>
                  <a:pt x="303938" y="48074"/>
                </a:lnTo>
                <a:lnTo>
                  <a:pt x="410435" y="63370"/>
                </a:lnTo>
                <a:lnTo>
                  <a:pt x="528299" y="79507"/>
                </a:lnTo>
                <a:lnTo>
                  <a:pt x="661121" y="96484"/>
                </a:lnTo>
                <a:lnTo>
                  <a:pt x="805909" y="114469"/>
                </a:lnTo>
                <a:lnTo>
                  <a:pt x="963260" y="132455"/>
                </a:lnTo>
                <a:lnTo>
                  <a:pt x="1130783" y="150776"/>
                </a:lnTo>
                <a:lnTo>
                  <a:pt x="1311469" y="167753"/>
                </a:lnTo>
                <a:lnTo>
                  <a:pt x="1500531" y="184058"/>
                </a:lnTo>
                <a:lnTo>
                  <a:pt x="1700362" y="198850"/>
                </a:lnTo>
                <a:lnTo>
                  <a:pt x="1908569" y="212969"/>
                </a:lnTo>
                <a:lnTo>
                  <a:pt x="2125751" y="226249"/>
                </a:lnTo>
                <a:lnTo>
                  <a:pt x="2237034" y="230955"/>
                </a:lnTo>
                <a:lnTo>
                  <a:pt x="2350710" y="236166"/>
                </a:lnTo>
                <a:lnTo>
                  <a:pt x="2466181" y="241040"/>
                </a:lnTo>
                <a:lnTo>
                  <a:pt x="2582251" y="244234"/>
                </a:lnTo>
                <a:lnTo>
                  <a:pt x="2700713" y="247092"/>
                </a:lnTo>
                <a:lnTo>
                  <a:pt x="2820373" y="250117"/>
                </a:lnTo>
                <a:lnTo>
                  <a:pt x="2942425" y="252134"/>
                </a:lnTo>
                <a:lnTo>
                  <a:pt x="3065674" y="252134"/>
                </a:lnTo>
                <a:lnTo>
                  <a:pt x="3190119" y="253143"/>
                </a:lnTo>
                <a:lnTo>
                  <a:pt x="3315762" y="252134"/>
                </a:lnTo>
                <a:lnTo>
                  <a:pt x="3443199" y="250117"/>
                </a:lnTo>
                <a:lnTo>
                  <a:pt x="3570636" y="248268"/>
                </a:lnTo>
                <a:lnTo>
                  <a:pt x="3699868" y="244234"/>
                </a:lnTo>
                <a:lnTo>
                  <a:pt x="3830297" y="240032"/>
                </a:lnTo>
                <a:lnTo>
                  <a:pt x="3960726" y="235157"/>
                </a:lnTo>
                <a:lnTo>
                  <a:pt x="4092351" y="228266"/>
                </a:lnTo>
                <a:lnTo>
                  <a:pt x="4225173" y="220029"/>
                </a:lnTo>
                <a:lnTo>
                  <a:pt x="4358593" y="212129"/>
                </a:lnTo>
                <a:lnTo>
                  <a:pt x="4492012" y="202044"/>
                </a:lnTo>
                <a:lnTo>
                  <a:pt x="4627228" y="189941"/>
                </a:lnTo>
                <a:lnTo>
                  <a:pt x="4760647" y="177839"/>
                </a:lnTo>
                <a:lnTo>
                  <a:pt x="4896461" y="163887"/>
                </a:lnTo>
                <a:lnTo>
                  <a:pt x="5032872" y="148591"/>
                </a:lnTo>
                <a:lnTo>
                  <a:pt x="5167489" y="132455"/>
                </a:lnTo>
                <a:lnTo>
                  <a:pt x="5303902" y="113629"/>
                </a:lnTo>
                <a:lnTo>
                  <a:pt x="5439714" y="93458"/>
                </a:lnTo>
                <a:lnTo>
                  <a:pt x="5576126" y="73455"/>
                </a:lnTo>
                <a:lnTo>
                  <a:pt x="5711939" y="50091"/>
                </a:lnTo>
                <a:lnTo>
                  <a:pt x="5847154" y="26222"/>
                </a:lnTo>
                <a:close/>
              </a:path>
            </a:pathLst>
          </a:custGeom>
          <a:ln>
            <a:noFill/>
          </a:ln>
        </p:spPr>
      </p:sp>
      <p:sp>
        <p:nvSpPr>
          <p:cNvPr id="3" name="Content Placeholder 2"/>
          <p:cNvSpPr>
            <a:spLocks noGrp="1"/>
          </p:cNvSpPr>
          <p:nvPr>
            <p:ph idx="1"/>
          </p:nvPr>
        </p:nvSpPr>
        <p:spPr>
          <a:xfrm>
            <a:off x="4808376" y="437513"/>
            <a:ext cx="5984315" cy="5954325"/>
          </a:xfrm>
        </p:spPr>
        <p:txBody>
          <a:bodyPr vert="horz" lIns="91440" tIns="45720" rIns="91440" bIns="45720" rtlCol="0" anchor="ctr">
            <a:normAutofit/>
          </a:bodyPr>
          <a:lstStyle/>
          <a:p>
            <a:r>
              <a:rPr lang="en-US" sz="2000" b="1"/>
              <a:t>Required, weighed equally and super scored by MOST colleges. </a:t>
            </a:r>
          </a:p>
          <a:p>
            <a:r>
              <a:rPr lang="en-US" sz="2000" b="1"/>
              <a:t>The more competitive the college, the more important the score</a:t>
            </a:r>
          </a:p>
          <a:p>
            <a:r>
              <a:rPr lang="en-US" sz="2000" b="1"/>
              <a:t>Compare students nationwide and predict success</a:t>
            </a:r>
          </a:p>
          <a:p>
            <a:r>
              <a:rPr lang="en-US" sz="2000" b="1"/>
              <a:t>Used for scholarships and select programs</a:t>
            </a:r>
          </a:p>
          <a:p>
            <a:r>
              <a:rPr lang="en-US" sz="2000" b="1"/>
              <a:t>Prospective college students should take EACH TEST AT LEAST once during junior year, preferably twice, and possibly one more time early in Senior year. </a:t>
            </a:r>
          </a:p>
          <a:p>
            <a:r>
              <a:rPr lang="en-US" sz="2000" b="1"/>
              <a:t>Khanacademy.org is free SAT practice we use in the District</a:t>
            </a:r>
          </a:p>
          <a:p>
            <a:r>
              <a:rPr lang="en-US" sz="2000" b="1"/>
              <a:t>Oct 12th: SAT for Seniors (in school)</a:t>
            </a:r>
          </a:p>
          <a:p>
            <a:pPr marL="0" indent="0">
              <a:buNone/>
            </a:pPr>
            <a:r>
              <a:rPr lang="en-US" sz="2000" b="1"/>
              <a:t>Prepare for the tests...DO NOT take them cold turkey!</a:t>
            </a:r>
          </a:p>
          <a:p>
            <a:endParaRPr lang="en-US" sz="2000"/>
          </a:p>
        </p:txBody>
      </p:sp>
      <p:pic>
        <p:nvPicPr>
          <p:cNvPr id="4" name="Picture 4">
            <a:extLst>
              <a:ext uri="{FF2B5EF4-FFF2-40B4-BE49-F238E27FC236}">
                <a16:creationId xmlns:a16="http://schemas.microsoft.com/office/drawing/2014/main" id="{4C75A3BE-E77E-25FF-4DDD-5C5E27AE96A4}"/>
              </a:ext>
            </a:extLst>
          </p:cNvPr>
          <p:cNvPicPr>
            <a:picLocks noChangeAspect="1"/>
          </p:cNvPicPr>
          <p:nvPr/>
        </p:nvPicPr>
        <p:blipFill>
          <a:blip r:embed="rId4"/>
          <a:stretch>
            <a:fillRect/>
          </a:stretch>
        </p:blipFill>
        <p:spPr>
          <a:xfrm>
            <a:off x="552138" y="1957466"/>
            <a:ext cx="3805003" cy="3842478"/>
          </a:xfrm>
          <a:prstGeom prst="rect">
            <a:avLst/>
          </a:prstGeom>
        </p:spPr>
      </p:pic>
    </p:spTree>
    <p:extLst>
      <p:ext uri="{BB962C8B-B14F-4D97-AF65-F5344CB8AC3E}">
        <p14:creationId xmlns:p14="http://schemas.microsoft.com/office/powerpoint/2010/main" val="2556813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Shape 2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585479" y="655733"/>
            <a:ext cx="3850441" cy="1537751"/>
          </a:xfrm>
        </p:spPr>
        <p:txBody>
          <a:bodyPr anchor="ctr">
            <a:normAutofit/>
          </a:bodyPr>
          <a:lstStyle/>
          <a:p>
            <a:pPr algn="ctr">
              <a:spcBef>
                <a:spcPts val="0"/>
              </a:spcBef>
            </a:pPr>
            <a:r>
              <a:rPr lang="en-US" sz="3200">
                <a:solidFill>
                  <a:srgbClr val="EBEBEB"/>
                </a:solidFill>
              </a:rPr>
              <a:t>How do I register for tests?</a:t>
            </a:r>
            <a:endParaRPr lang="en-US"/>
          </a:p>
        </p:txBody>
      </p:sp>
      <p:sp>
        <p:nvSpPr>
          <p:cNvPr id="3" name="Content Placeholder 2"/>
          <p:cNvSpPr>
            <a:spLocks noGrp="1"/>
          </p:cNvSpPr>
          <p:nvPr>
            <p:ph idx="1"/>
          </p:nvPr>
        </p:nvSpPr>
        <p:spPr>
          <a:xfrm>
            <a:off x="5290077" y="437513"/>
            <a:ext cx="5756614" cy="5954325"/>
          </a:xfrm>
        </p:spPr>
        <p:txBody>
          <a:bodyPr vert="horz" lIns="91440" tIns="45720" rIns="91440" bIns="45720" rtlCol="0" anchor="ctr">
            <a:normAutofit/>
          </a:bodyPr>
          <a:lstStyle/>
          <a:p>
            <a:r>
              <a:rPr lang="en-US" sz="2000" b="1"/>
              <a:t>Register online prior to deadline to avoid late fees and alternative test sites</a:t>
            </a:r>
          </a:p>
          <a:p>
            <a:pPr marL="0" indent="0">
              <a:buNone/>
            </a:pPr>
            <a:r>
              <a:rPr lang="en-US" sz="2000" b="1"/>
              <a:t>      ACT: actstudent.org      </a:t>
            </a:r>
          </a:p>
          <a:p>
            <a:pPr marL="0" indent="0">
              <a:buNone/>
            </a:pPr>
            <a:r>
              <a:rPr lang="en-US" sz="2000" b="1"/>
              <a:t>      SAT: collegeboard.org  </a:t>
            </a:r>
            <a:endParaRPr lang="en-US" sz="2000"/>
          </a:p>
          <a:p>
            <a:pPr marL="0" indent="0">
              <a:buNone/>
            </a:pPr>
            <a:r>
              <a:rPr lang="en-US" sz="2000" b="1"/>
              <a:t>       Practice SAT: Khanacademy.org</a:t>
            </a:r>
          </a:p>
          <a:p>
            <a:pPr marL="0" indent="0">
              <a:buNone/>
            </a:pPr>
            <a:r>
              <a:rPr lang="en-US" sz="2000" b="1"/>
              <a:t>                      ACT: academy.act.org</a:t>
            </a:r>
            <a:endParaRPr lang="en-US" sz="2000"/>
          </a:p>
          <a:p>
            <a:pPr marL="0" indent="0">
              <a:buNone/>
            </a:pPr>
            <a:r>
              <a:rPr lang="en-US" sz="2000" b="1"/>
              <a:t>Send scores to colleges and universities. You may send up to 4 free at the time of testing, after that it costs $$. Most schools super score so it is best to send them each time.</a:t>
            </a:r>
          </a:p>
          <a:p>
            <a:pPr marL="0" indent="0">
              <a:buNone/>
            </a:pPr>
            <a:r>
              <a:rPr lang="en-US" sz="2000" b="1"/>
              <a:t>Keep all test information and passwords in a safe place.</a:t>
            </a:r>
          </a:p>
          <a:p>
            <a:endParaRPr lang="en-US" sz="2000" b="1"/>
          </a:p>
          <a:p>
            <a:endParaRPr lang="en-US" sz="2000" b="1"/>
          </a:p>
        </p:txBody>
      </p:sp>
      <p:pic>
        <p:nvPicPr>
          <p:cNvPr id="4" name="Picture 4" descr="A picture containing text, vector graphics&#10;&#10;Description automatically generated">
            <a:extLst>
              <a:ext uri="{FF2B5EF4-FFF2-40B4-BE49-F238E27FC236}">
                <a16:creationId xmlns:a16="http://schemas.microsoft.com/office/drawing/2014/main" id="{45B41770-23C8-9599-0FBA-C03B0C22AC94}"/>
              </a:ext>
            </a:extLst>
          </p:cNvPr>
          <p:cNvPicPr>
            <a:picLocks noChangeAspect="1"/>
          </p:cNvPicPr>
          <p:nvPr/>
        </p:nvPicPr>
        <p:blipFill>
          <a:blip r:embed="rId3"/>
          <a:stretch>
            <a:fillRect/>
          </a:stretch>
        </p:blipFill>
        <p:spPr>
          <a:xfrm>
            <a:off x="489679" y="2294745"/>
            <a:ext cx="4042347" cy="4054839"/>
          </a:xfrm>
          <a:prstGeom prst="rect">
            <a:avLst/>
          </a:prstGeom>
        </p:spPr>
      </p:pic>
    </p:spTree>
    <p:extLst>
      <p:ext uri="{BB962C8B-B14F-4D97-AF65-F5344CB8AC3E}">
        <p14:creationId xmlns:p14="http://schemas.microsoft.com/office/powerpoint/2010/main" val="1355709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669043" y="465667"/>
            <a:ext cx="4410992" cy="2039745"/>
          </a:xfrm>
        </p:spPr>
        <p:txBody>
          <a:bodyPr>
            <a:normAutofit/>
          </a:bodyPr>
          <a:lstStyle/>
          <a:p>
            <a:r>
              <a:rPr lang="en-US">
                <a:solidFill>
                  <a:srgbClr val="EBEBEB"/>
                </a:solidFill>
              </a:rPr>
              <a:t>What is a fee waiver and how do I qualify?</a:t>
            </a:r>
          </a:p>
        </p:txBody>
      </p:sp>
      <p:sp>
        <p:nvSpPr>
          <p:cNvPr id="29" name="Rectangle 2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88523ECB-BE82-A796-D8EE-01D5B2031B71}"/>
              </a:ext>
            </a:extLst>
          </p:cNvPr>
          <p:cNvGraphicFramePr>
            <a:graphicFrameLocks noGrp="1"/>
          </p:cNvGraphicFramePr>
          <p:nvPr>
            <p:ph idx="1"/>
            <p:extLst>
              <p:ext uri="{D42A27DB-BD31-4B8C-83A1-F6EECF244321}">
                <p14:modId xmlns:p14="http://schemas.microsoft.com/office/powerpoint/2010/main" val="32101288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8" descr="A picture containing vector graphics&#10;&#10;Description automatically generated">
            <a:extLst>
              <a:ext uri="{FF2B5EF4-FFF2-40B4-BE49-F238E27FC236}">
                <a16:creationId xmlns:a16="http://schemas.microsoft.com/office/drawing/2014/main" id="{98B5BF4A-2744-A2BE-593E-A3344019279A}"/>
              </a:ext>
            </a:extLst>
          </p:cNvPr>
          <p:cNvPicPr>
            <a:picLocks noChangeAspect="1"/>
          </p:cNvPicPr>
          <p:nvPr/>
        </p:nvPicPr>
        <p:blipFill>
          <a:blip r:embed="rId9"/>
          <a:stretch>
            <a:fillRect/>
          </a:stretch>
        </p:blipFill>
        <p:spPr>
          <a:xfrm>
            <a:off x="452784" y="2319132"/>
            <a:ext cx="4079460" cy="4079460"/>
          </a:xfrm>
          <a:prstGeom prst="rect">
            <a:avLst/>
          </a:prstGeom>
        </p:spPr>
      </p:pic>
    </p:spTree>
    <p:extLst>
      <p:ext uri="{BB962C8B-B14F-4D97-AF65-F5344CB8AC3E}">
        <p14:creationId xmlns:p14="http://schemas.microsoft.com/office/powerpoint/2010/main" val="368523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453AED2B-E2AE-36FB-8883-45863951492A}"/>
              </a:ext>
            </a:extLst>
          </p:cNvPr>
          <p:cNvPicPr>
            <a:picLocks noChangeAspect="1"/>
          </p:cNvPicPr>
          <p:nvPr/>
        </p:nvPicPr>
        <p:blipFill>
          <a:blip r:embed="rId2"/>
          <a:stretch>
            <a:fillRect/>
          </a:stretch>
        </p:blipFill>
        <p:spPr>
          <a:xfrm>
            <a:off x="2020403" y="-30610"/>
            <a:ext cx="8561502" cy="6098605"/>
          </a:xfrm>
          <a:prstGeom prst="rect">
            <a:avLst/>
          </a:prstGeom>
        </p:spPr>
      </p:pic>
    </p:spTree>
    <p:extLst>
      <p:ext uri="{BB962C8B-B14F-4D97-AF65-F5344CB8AC3E}">
        <p14:creationId xmlns:p14="http://schemas.microsoft.com/office/powerpoint/2010/main" val="4058551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42" name="Freeform: Shape 4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4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46" name="Rectangle 4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8" name="Oval 4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E292FDA-7518-48DB-9D40-10D5D1AA5811}"/>
              </a:ext>
            </a:extLst>
          </p:cNvPr>
          <p:cNvSpPr>
            <a:spLocks noGrp="1"/>
          </p:cNvSpPr>
          <p:nvPr>
            <p:ph idx="1"/>
          </p:nvPr>
        </p:nvSpPr>
        <p:spPr>
          <a:xfrm>
            <a:off x="1021605" y="2663825"/>
            <a:ext cx="3133726" cy="3346450"/>
          </a:xfrm>
        </p:spPr>
        <p:txBody>
          <a:bodyPr>
            <a:normAutofit/>
          </a:bodyPr>
          <a:lstStyle/>
          <a:p>
            <a:r>
              <a:rPr lang="en-US">
                <a:solidFill>
                  <a:schemeClr val="tx1"/>
                </a:solidFill>
              </a:rPr>
              <a:t>Xello is a free tool that all Osceola County School for the Arts student have. You can take career assessments, research careers and colleges, use it for goal setting, upload and save documents and so much more!</a:t>
            </a:r>
          </a:p>
          <a:p>
            <a:endParaRPr lang="en-US">
              <a:solidFill>
                <a:schemeClr val="tx1"/>
              </a:solidFill>
            </a:endParaRPr>
          </a:p>
        </p:txBody>
      </p:sp>
      <p:sp>
        <p:nvSpPr>
          <p:cNvPr id="5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6" name="Picture 5">
            <a:extLst>
              <a:ext uri="{FF2B5EF4-FFF2-40B4-BE49-F238E27FC236}">
                <a16:creationId xmlns:a16="http://schemas.microsoft.com/office/drawing/2014/main" id="{499A3993-D27B-4362-B9C1-65F4612CA7B8}"/>
              </a:ext>
            </a:extLst>
          </p:cNvPr>
          <p:cNvPicPr>
            <a:picLocks noChangeAspect="1"/>
          </p:cNvPicPr>
          <p:nvPr/>
        </p:nvPicPr>
        <p:blipFill>
          <a:blip r:embed="rId2"/>
          <a:stretch>
            <a:fillRect/>
          </a:stretch>
        </p:blipFill>
        <p:spPr>
          <a:xfrm>
            <a:off x="4628933" y="867445"/>
            <a:ext cx="7471252" cy="5041900"/>
          </a:xfrm>
          <a:prstGeom prst="rect">
            <a:avLst/>
          </a:prstGeom>
        </p:spPr>
      </p:pic>
      <p:pic>
        <p:nvPicPr>
          <p:cNvPr id="7" name="Picture 7">
            <a:extLst>
              <a:ext uri="{FF2B5EF4-FFF2-40B4-BE49-F238E27FC236}">
                <a16:creationId xmlns:a16="http://schemas.microsoft.com/office/drawing/2014/main" id="{0F483F33-A0EC-BE5C-8A47-13FE5CCC3620}"/>
              </a:ext>
            </a:extLst>
          </p:cNvPr>
          <p:cNvPicPr>
            <a:picLocks noChangeAspect="1"/>
          </p:cNvPicPr>
          <p:nvPr/>
        </p:nvPicPr>
        <p:blipFill>
          <a:blip r:embed="rId3"/>
          <a:stretch>
            <a:fillRect/>
          </a:stretch>
        </p:blipFill>
        <p:spPr>
          <a:xfrm>
            <a:off x="695325" y="107108"/>
            <a:ext cx="3790950" cy="2205135"/>
          </a:xfrm>
          <a:prstGeom prst="rect">
            <a:avLst/>
          </a:prstGeom>
        </p:spPr>
      </p:pic>
    </p:spTree>
    <p:extLst>
      <p:ext uri="{BB962C8B-B14F-4D97-AF65-F5344CB8AC3E}">
        <p14:creationId xmlns:p14="http://schemas.microsoft.com/office/powerpoint/2010/main" val="190801400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Senior info-Xello">
            <a:hlinkClick r:id="" action="ppaction://media"/>
            <a:extLst>
              <a:ext uri="{FF2B5EF4-FFF2-40B4-BE49-F238E27FC236}">
                <a16:creationId xmlns:a16="http://schemas.microsoft.com/office/drawing/2014/main" id="{97364CDB-3082-406F-A4A3-39C85F013E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02742" y="1432260"/>
            <a:ext cx="6662209" cy="4625509"/>
          </a:xfrm>
          <a:prstGeom prst="rect">
            <a:avLst/>
          </a:prstGeom>
        </p:spPr>
      </p:pic>
      <p:pic>
        <p:nvPicPr>
          <p:cNvPr id="6" name="Picture 6" descr="Diagram&#10;&#10;Description automatically generated">
            <a:extLst>
              <a:ext uri="{FF2B5EF4-FFF2-40B4-BE49-F238E27FC236}">
                <a16:creationId xmlns:a16="http://schemas.microsoft.com/office/drawing/2014/main" id="{7A80975E-D6A6-B45F-B571-2B4D754FC680}"/>
              </a:ext>
            </a:extLst>
          </p:cNvPr>
          <p:cNvPicPr>
            <a:picLocks noChangeAspect="1"/>
          </p:cNvPicPr>
          <p:nvPr/>
        </p:nvPicPr>
        <p:blipFill>
          <a:blip r:embed="rId5"/>
          <a:stretch>
            <a:fillRect/>
          </a:stretch>
        </p:blipFill>
        <p:spPr>
          <a:xfrm>
            <a:off x="184151" y="218484"/>
            <a:ext cx="6938434" cy="2481061"/>
          </a:xfrm>
          <a:prstGeom prst="rect">
            <a:avLst/>
          </a:prstGeom>
        </p:spPr>
      </p:pic>
      <p:pic>
        <p:nvPicPr>
          <p:cNvPr id="8" name="Picture 8">
            <a:extLst>
              <a:ext uri="{FF2B5EF4-FFF2-40B4-BE49-F238E27FC236}">
                <a16:creationId xmlns:a16="http://schemas.microsoft.com/office/drawing/2014/main" id="{A19F6D94-7A16-E87B-7F1C-7748E2712D54}"/>
              </a:ext>
            </a:extLst>
          </p:cNvPr>
          <p:cNvPicPr>
            <a:picLocks noChangeAspect="1"/>
          </p:cNvPicPr>
          <p:nvPr/>
        </p:nvPicPr>
        <p:blipFill>
          <a:blip r:embed="rId6"/>
          <a:stretch>
            <a:fillRect/>
          </a:stretch>
        </p:blipFill>
        <p:spPr>
          <a:xfrm>
            <a:off x="828675" y="2085975"/>
            <a:ext cx="4086225" cy="4067175"/>
          </a:xfrm>
          <a:prstGeom prst="rect">
            <a:avLst/>
          </a:prstGeom>
        </p:spPr>
      </p:pic>
    </p:spTree>
    <p:extLst>
      <p:ext uri="{BB962C8B-B14F-4D97-AF65-F5344CB8AC3E}">
        <p14:creationId xmlns:p14="http://schemas.microsoft.com/office/powerpoint/2010/main" val="348860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973667"/>
            <a:ext cx="2942210" cy="1697141"/>
          </a:xfrm>
        </p:spPr>
        <p:txBody>
          <a:bodyPr>
            <a:normAutofit/>
          </a:bodyPr>
          <a:lstStyle/>
          <a:p>
            <a:r>
              <a:rPr lang="en-US" sz="3300" b="1">
                <a:solidFill>
                  <a:srgbClr val="EBEBEB"/>
                </a:solidFill>
              </a:rPr>
              <a:t>MEET YOUR COUNSELORS</a:t>
            </a: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1" name="Content Placeholder 2">
            <a:extLst>
              <a:ext uri="{FF2B5EF4-FFF2-40B4-BE49-F238E27FC236}">
                <a16:creationId xmlns:a16="http://schemas.microsoft.com/office/drawing/2014/main" id="{5E721ED9-5395-4998-A4B0-27F1F0260BF8}"/>
              </a:ext>
            </a:extLst>
          </p:cNvPr>
          <p:cNvGraphicFramePr>
            <a:graphicFrameLocks noGrp="1"/>
          </p:cNvGraphicFramePr>
          <p:nvPr>
            <p:ph idx="1"/>
            <p:extLst>
              <p:ext uri="{D42A27DB-BD31-4B8C-83A1-F6EECF244321}">
                <p14:modId xmlns:p14="http://schemas.microsoft.com/office/powerpoint/2010/main" val="356812586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21" descr="A picture containing text, toy, vector graphics&#10;&#10;Description automatically generated">
            <a:extLst>
              <a:ext uri="{FF2B5EF4-FFF2-40B4-BE49-F238E27FC236}">
                <a16:creationId xmlns:a16="http://schemas.microsoft.com/office/drawing/2014/main" id="{E67FC135-D95E-571C-7335-2778FA4B3199}"/>
              </a:ext>
            </a:extLst>
          </p:cNvPr>
          <p:cNvPicPr>
            <a:picLocks noChangeAspect="1"/>
          </p:cNvPicPr>
          <p:nvPr/>
        </p:nvPicPr>
        <p:blipFill>
          <a:blip r:embed="rId9"/>
          <a:stretch>
            <a:fillRect/>
          </a:stretch>
        </p:blipFill>
        <p:spPr>
          <a:xfrm>
            <a:off x="1772" y="2634094"/>
            <a:ext cx="5986129" cy="4177065"/>
          </a:xfrm>
          <a:prstGeom prst="rect">
            <a:avLst/>
          </a:prstGeom>
        </p:spPr>
      </p:pic>
    </p:spTree>
    <p:extLst>
      <p:ext uri="{BB962C8B-B14F-4D97-AF65-F5344CB8AC3E}">
        <p14:creationId xmlns:p14="http://schemas.microsoft.com/office/powerpoint/2010/main" val="267365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061F655-345C-4AD8-85BC-913D87523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88FBA05C-D740-40CE-9A7D-9E5A715A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FDE8183D-5757-4D73-A338-62BDD88E4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Content Placeholder 2">
            <a:extLst>
              <a:ext uri="{FF2B5EF4-FFF2-40B4-BE49-F238E27FC236}">
                <a16:creationId xmlns:a16="http://schemas.microsoft.com/office/drawing/2014/main" id="{D9B65B26-8945-4DE5-AD58-E60A9FED23CC}"/>
              </a:ext>
            </a:extLst>
          </p:cNvPr>
          <p:cNvSpPr>
            <a:spLocks noGrp="1"/>
          </p:cNvSpPr>
          <p:nvPr>
            <p:ph idx="1"/>
          </p:nvPr>
        </p:nvSpPr>
        <p:spPr>
          <a:xfrm>
            <a:off x="945405" y="3092450"/>
            <a:ext cx="3133726" cy="2803525"/>
          </a:xfrm>
        </p:spPr>
        <p:txBody>
          <a:bodyPr vert="horz" lIns="91440" tIns="45720" rIns="91440" bIns="45720" rtlCol="0" anchor="t">
            <a:normAutofit/>
          </a:bodyPr>
          <a:lstStyle/>
          <a:p>
            <a:r>
              <a:rPr lang="en-US">
                <a:solidFill>
                  <a:srgbClr val="FFFFFF"/>
                </a:solidFill>
              </a:rPr>
              <a:t>Students can access</a:t>
            </a:r>
          </a:p>
          <a:p>
            <a:pPr lvl="1"/>
            <a:r>
              <a:rPr lang="en-US">
                <a:solidFill>
                  <a:srgbClr val="FFFFFF"/>
                </a:solidFill>
              </a:rPr>
              <a:t>Lessons</a:t>
            </a:r>
          </a:p>
          <a:p>
            <a:pPr lvl="1"/>
            <a:r>
              <a:rPr lang="en-US">
                <a:solidFill>
                  <a:srgbClr val="FFFFFF"/>
                </a:solidFill>
              </a:rPr>
              <a:t>List colleges applying to</a:t>
            </a:r>
          </a:p>
          <a:p>
            <a:pPr lvl="1"/>
            <a:r>
              <a:rPr lang="en-US">
                <a:solidFill>
                  <a:srgbClr val="FFFFFF"/>
                </a:solidFill>
              </a:rPr>
              <a:t>Request transcripts</a:t>
            </a:r>
          </a:p>
          <a:p>
            <a:pPr lvl="1"/>
            <a:r>
              <a:rPr lang="en-US">
                <a:solidFill>
                  <a:srgbClr val="FFFFFF"/>
                </a:solidFill>
              </a:rPr>
              <a:t>Explore careers, schools, majors</a:t>
            </a:r>
          </a:p>
          <a:p>
            <a:pPr lvl="1"/>
            <a:r>
              <a:rPr lang="en-US">
                <a:solidFill>
                  <a:srgbClr val="FFFFFF"/>
                </a:solidFill>
              </a:rPr>
              <a:t>Assignments</a:t>
            </a:r>
          </a:p>
          <a:p>
            <a:pPr lvl="1"/>
            <a:endParaRPr lang="en-US">
              <a:solidFill>
                <a:srgbClr val="FFFFFF"/>
              </a:solidFill>
            </a:endParaRPr>
          </a:p>
        </p:txBody>
      </p:sp>
      <p:sp>
        <p:nvSpPr>
          <p:cNvPr id="32" name="Rectangle 31">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Arrow: Left 5">
            <a:extLst>
              <a:ext uri="{FF2B5EF4-FFF2-40B4-BE49-F238E27FC236}">
                <a16:creationId xmlns:a16="http://schemas.microsoft.com/office/drawing/2014/main" id="{05C3616B-5A29-4A64-9C36-7B066EE839EC}"/>
              </a:ext>
            </a:extLst>
          </p:cNvPr>
          <p:cNvSpPr/>
          <p:nvPr/>
        </p:nvSpPr>
        <p:spPr>
          <a:xfrm>
            <a:off x="9729486" y="3224017"/>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198B28-EAFD-4065-A4DB-CA476335D7AE}"/>
              </a:ext>
            </a:extLst>
          </p:cNvPr>
          <p:cNvPicPr>
            <a:picLocks noChangeAspect="1"/>
          </p:cNvPicPr>
          <p:nvPr/>
        </p:nvPicPr>
        <p:blipFill>
          <a:blip r:embed="rId3"/>
          <a:stretch>
            <a:fillRect/>
          </a:stretch>
        </p:blipFill>
        <p:spPr>
          <a:xfrm>
            <a:off x="4667616" y="402163"/>
            <a:ext cx="6936365" cy="5425799"/>
          </a:xfrm>
          <a:prstGeom prst="rect">
            <a:avLst/>
          </a:prstGeom>
        </p:spPr>
      </p:pic>
      <p:pic>
        <p:nvPicPr>
          <p:cNvPr id="5" name="Picture 6" descr="Diagram&#10;&#10;Description automatically generated">
            <a:extLst>
              <a:ext uri="{FF2B5EF4-FFF2-40B4-BE49-F238E27FC236}">
                <a16:creationId xmlns:a16="http://schemas.microsoft.com/office/drawing/2014/main" id="{F258215F-B252-9D6D-340A-6201763108F6}"/>
              </a:ext>
            </a:extLst>
          </p:cNvPr>
          <p:cNvPicPr>
            <a:picLocks noChangeAspect="1"/>
          </p:cNvPicPr>
          <p:nvPr/>
        </p:nvPicPr>
        <p:blipFill>
          <a:blip r:embed="rId4"/>
          <a:stretch>
            <a:fillRect/>
          </a:stretch>
        </p:blipFill>
        <p:spPr>
          <a:xfrm>
            <a:off x="390525" y="175914"/>
            <a:ext cx="6296025" cy="2172297"/>
          </a:xfrm>
          <a:prstGeom prst="rect">
            <a:avLst/>
          </a:prstGeom>
        </p:spPr>
      </p:pic>
    </p:spTree>
    <p:extLst>
      <p:ext uri="{BB962C8B-B14F-4D97-AF65-F5344CB8AC3E}">
        <p14:creationId xmlns:p14="http://schemas.microsoft.com/office/powerpoint/2010/main" val="269379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5">
            <a:extLst>
              <a:ext uri="{FF2B5EF4-FFF2-40B4-BE49-F238E27FC236}">
                <a16:creationId xmlns:a16="http://schemas.microsoft.com/office/drawing/2014/main" id="{DF953DAC-5419-E0A7-0E67-ACD03E6430E5}"/>
              </a:ext>
            </a:extLst>
          </p:cNvPr>
          <p:cNvPicPr>
            <a:picLocks noChangeAspect="1"/>
          </p:cNvPicPr>
          <p:nvPr/>
        </p:nvPicPr>
        <p:blipFill>
          <a:blip r:embed="rId2"/>
          <a:stretch>
            <a:fillRect/>
          </a:stretch>
        </p:blipFill>
        <p:spPr>
          <a:xfrm>
            <a:off x="1174950" y="425713"/>
            <a:ext cx="2221615" cy="3944442"/>
          </a:xfrm>
          <a:prstGeom prst="roundRect">
            <a:avLst>
              <a:gd name="adj" fmla="val 0"/>
            </a:avLst>
          </a:prstGeom>
          <a:effectLst/>
        </p:spPr>
      </p:pic>
      <p:sp>
        <p:nvSpPr>
          <p:cNvPr id="21" name="Freeform: Shape 20">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3"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F1FFF7CA-A2C5-4DD7-83FA-379CE90C485F}"/>
              </a:ext>
            </a:extLst>
          </p:cNvPr>
          <p:cNvSpPr>
            <a:spLocks noGrp="1"/>
          </p:cNvSpPr>
          <p:nvPr>
            <p:ph type="ctrTitle"/>
          </p:nvPr>
        </p:nvSpPr>
        <p:spPr>
          <a:xfrm>
            <a:off x="649975" y="4517136"/>
            <a:ext cx="10893095" cy="1174947"/>
          </a:xfrm>
        </p:spPr>
        <p:txBody>
          <a:bodyPr>
            <a:normAutofit/>
          </a:bodyPr>
          <a:lstStyle/>
          <a:p>
            <a:r>
              <a:rPr lang="en-US" sz="5600"/>
              <a:t>Sources of Money for College</a:t>
            </a:r>
          </a:p>
        </p:txBody>
      </p:sp>
      <p:pic>
        <p:nvPicPr>
          <p:cNvPr id="6" name="Picture 6" descr="Logo&#10;&#10;Description automatically generated">
            <a:extLst>
              <a:ext uri="{FF2B5EF4-FFF2-40B4-BE49-F238E27FC236}">
                <a16:creationId xmlns:a16="http://schemas.microsoft.com/office/drawing/2014/main" id="{A60A89F7-9F0C-4F3F-0902-48DF58445D47}"/>
              </a:ext>
            </a:extLst>
          </p:cNvPr>
          <p:cNvPicPr>
            <a:picLocks noChangeAspect="1"/>
          </p:cNvPicPr>
          <p:nvPr/>
        </p:nvPicPr>
        <p:blipFill>
          <a:blip r:embed="rId3"/>
          <a:stretch>
            <a:fillRect/>
          </a:stretch>
        </p:blipFill>
        <p:spPr>
          <a:xfrm>
            <a:off x="3990975" y="247650"/>
            <a:ext cx="3981450" cy="3981450"/>
          </a:xfrm>
          <a:prstGeom prst="rect">
            <a:avLst/>
          </a:prstGeom>
        </p:spPr>
      </p:pic>
      <p:pic>
        <p:nvPicPr>
          <p:cNvPr id="7" name="Picture 7" descr="A picture containing text, toy, doll, vector graphics&#10;&#10;Description automatically generated">
            <a:extLst>
              <a:ext uri="{FF2B5EF4-FFF2-40B4-BE49-F238E27FC236}">
                <a16:creationId xmlns:a16="http://schemas.microsoft.com/office/drawing/2014/main" id="{B9EBFFFA-A70A-7D28-A874-CFE2DAF220B7}"/>
              </a:ext>
            </a:extLst>
          </p:cNvPr>
          <p:cNvPicPr>
            <a:picLocks noChangeAspect="1"/>
          </p:cNvPicPr>
          <p:nvPr/>
        </p:nvPicPr>
        <p:blipFill rotWithShape="1">
          <a:blip r:embed="rId4"/>
          <a:srcRect l="2183" t="-279" b="85"/>
          <a:stretch/>
        </p:blipFill>
        <p:spPr>
          <a:xfrm>
            <a:off x="8691563" y="132292"/>
            <a:ext cx="2333625" cy="4150726"/>
          </a:xfrm>
          <a:prstGeom prst="rect">
            <a:avLst/>
          </a:prstGeom>
        </p:spPr>
      </p:pic>
    </p:spTree>
    <p:extLst>
      <p:ext uri="{BB962C8B-B14F-4D97-AF65-F5344CB8AC3E}">
        <p14:creationId xmlns:p14="http://schemas.microsoft.com/office/powerpoint/2010/main" val="75966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1C9A172-3696-4C88-80A7-D666789485CD}"/>
              </a:ext>
            </a:extLst>
          </p:cNvPr>
          <p:cNvSpPr>
            <a:spLocks noGrp="1"/>
          </p:cNvSpPr>
          <p:nvPr>
            <p:ph type="title"/>
          </p:nvPr>
        </p:nvSpPr>
        <p:spPr>
          <a:xfrm>
            <a:off x="412005" y="573618"/>
            <a:ext cx="4628135" cy="896407"/>
          </a:xfrm>
        </p:spPr>
        <p:txBody>
          <a:bodyPr>
            <a:normAutofit fontScale="90000"/>
          </a:bodyPr>
          <a:lstStyle/>
          <a:p>
            <a:pPr>
              <a:lnSpc>
                <a:spcPct val="90000"/>
              </a:lnSpc>
            </a:pPr>
            <a:r>
              <a:rPr lang="en-US" sz="3300">
                <a:solidFill>
                  <a:schemeClr val="tx1"/>
                </a:solidFill>
              </a:rPr>
              <a:t>FIRST source of money</a:t>
            </a:r>
          </a:p>
        </p:txBody>
      </p:sp>
      <p:pic>
        <p:nvPicPr>
          <p:cNvPr id="4" name="Picture 4" descr="A stack of flyers on a table&#10;&#10;Description generated with high confidence">
            <a:extLst>
              <a:ext uri="{FF2B5EF4-FFF2-40B4-BE49-F238E27FC236}">
                <a16:creationId xmlns:a16="http://schemas.microsoft.com/office/drawing/2014/main" id="{37D3FBD9-F102-4B62-BEA2-4B2D7D7A00AA}"/>
              </a:ext>
            </a:extLst>
          </p:cNvPr>
          <p:cNvPicPr>
            <a:picLocks noChangeAspect="1"/>
          </p:cNvPicPr>
          <p:nvPr/>
        </p:nvPicPr>
        <p:blipFill rotWithShape="1">
          <a:blip r:embed="rId2"/>
          <a:srcRect l="12239" r="19288" b="2"/>
          <a:stretch/>
        </p:blipFill>
        <p:spPr>
          <a:xfrm>
            <a:off x="5194607" y="803751"/>
            <a:ext cx="6391533" cy="5250498"/>
          </a:xfrm>
          <a:prstGeom prst="rect">
            <a:avLst/>
          </a:prstGeom>
        </p:spPr>
      </p:pic>
      <p:sp>
        <p:nvSpPr>
          <p:cNvPr id="15" name="Rectangle 1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E221EB8-CCEC-4662-B4AE-CB9FBA87CE1C}"/>
              </a:ext>
            </a:extLst>
          </p:cNvPr>
          <p:cNvSpPr>
            <a:spLocks noGrp="1"/>
          </p:cNvSpPr>
          <p:nvPr>
            <p:ph idx="1"/>
          </p:nvPr>
        </p:nvSpPr>
        <p:spPr>
          <a:xfrm>
            <a:off x="469155" y="1425575"/>
            <a:ext cx="4524376" cy="2689225"/>
          </a:xfrm>
        </p:spPr>
        <p:txBody>
          <a:bodyPr vert="horz" lIns="91440" tIns="45720" rIns="91440" bIns="45720" rtlCol="0" anchor="t">
            <a:normAutofit/>
          </a:bodyPr>
          <a:lstStyle/>
          <a:p>
            <a:r>
              <a:rPr lang="en-US">
                <a:solidFill>
                  <a:schemeClr val="tx1"/>
                </a:solidFill>
              </a:rPr>
              <a:t>FAFSA.gov</a:t>
            </a:r>
          </a:p>
          <a:p>
            <a:pPr lvl="1"/>
            <a:r>
              <a:rPr lang="en-US">
                <a:solidFill>
                  <a:schemeClr val="tx1"/>
                </a:solidFill>
              </a:rPr>
              <a:t>Even if you are not sure if you are going to college or where you are going,</a:t>
            </a:r>
          </a:p>
          <a:p>
            <a:pPr lvl="1"/>
            <a:r>
              <a:rPr lang="en-US">
                <a:solidFill>
                  <a:schemeClr val="tx1"/>
                </a:solidFill>
              </a:rPr>
              <a:t>PLEASE, stop and fill this out FIRST! Some scholarships require this to be done.</a:t>
            </a:r>
          </a:p>
          <a:p>
            <a:pPr lvl="1"/>
            <a:r>
              <a:rPr lang="en-US">
                <a:solidFill>
                  <a:schemeClr val="tx1"/>
                </a:solidFill>
              </a:rPr>
              <a:t>Open OCT 1</a:t>
            </a:r>
            <a:r>
              <a:rPr lang="en-US" baseline="30000">
                <a:solidFill>
                  <a:schemeClr val="tx1"/>
                </a:solidFill>
              </a:rPr>
              <a:t>st</a:t>
            </a:r>
            <a:endParaRPr lang="en-US">
              <a:solidFill>
                <a:schemeClr val="tx1"/>
              </a:solidFill>
            </a:endParaRPr>
          </a:p>
          <a:p>
            <a:pPr lvl="1"/>
            <a:endParaRPr lang="en-US">
              <a:solidFill>
                <a:schemeClr val="tx1"/>
              </a:solidFill>
            </a:endParaRPr>
          </a:p>
        </p:txBody>
      </p:sp>
      <p:sp>
        <p:nvSpPr>
          <p:cNvPr id="2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5" name="Picture 5" descr="A picture containing text, toy, vector graphics, clipart&#10;&#10;Description automatically generated">
            <a:extLst>
              <a:ext uri="{FF2B5EF4-FFF2-40B4-BE49-F238E27FC236}">
                <a16:creationId xmlns:a16="http://schemas.microsoft.com/office/drawing/2014/main" id="{5147A988-8692-E9C5-D380-31E3C9C291DF}"/>
              </a:ext>
            </a:extLst>
          </p:cNvPr>
          <p:cNvPicPr>
            <a:picLocks noChangeAspect="1"/>
          </p:cNvPicPr>
          <p:nvPr/>
        </p:nvPicPr>
        <p:blipFill>
          <a:blip r:embed="rId3"/>
          <a:stretch>
            <a:fillRect/>
          </a:stretch>
        </p:blipFill>
        <p:spPr>
          <a:xfrm>
            <a:off x="834656" y="3120656"/>
            <a:ext cx="3629245" cy="3629245"/>
          </a:xfrm>
          <a:prstGeom prst="rect">
            <a:avLst/>
          </a:prstGeom>
        </p:spPr>
      </p:pic>
      <p:pic>
        <p:nvPicPr>
          <p:cNvPr id="6" name="Picture 6" descr="A picture containing vector graphics&#10;&#10;Description automatically generated">
            <a:extLst>
              <a:ext uri="{FF2B5EF4-FFF2-40B4-BE49-F238E27FC236}">
                <a16:creationId xmlns:a16="http://schemas.microsoft.com/office/drawing/2014/main" id="{4C6FD10A-A277-6611-5D0C-3D33050C7E1C}"/>
              </a:ext>
            </a:extLst>
          </p:cNvPr>
          <p:cNvPicPr>
            <a:picLocks noChangeAspect="1"/>
          </p:cNvPicPr>
          <p:nvPr/>
        </p:nvPicPr>
        <p:blipFill>
          <a:blip r:embed="rId4"/>
          <a:stretch>
            <a:fillRect/>
          </a:stretch>
        </p:blipFill>
        <p:spPr>
          <a:xfrm>
            <a:off x="5362575" y="621723"/>
            <a:ext cx="5419725" cy="5433580"/>
          </a:xfrm>
          <a:prstGeom prst="rect">
            <a:avLst/>
          </a:prstGeom>
        </p:spPr>
      </p:pic>
    </p:spTree>
    <p:extLst>
      <p:ext uri="{BB962C8B-B14F-4D97-AF65-F5344CB8AC3E}">
        <p14:creationId xmlns:p14="http://schemas.microsoft.com/office/powerpoint/2010/main" val="258581258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8E7FF7AD-72A4-4472-8940-37F36FAC9331}"/>
              </a:ext>
            </a:extLst>
          </p:cNvPr>
          <p:cNvSpPr>
            <a:spLocks noGrp="1"/>
          </p:cNvSpPr>
          <p:nvPr>
            <p:ph type="title"/>
          </p:nvPr>
        </p:nvSpPr>
        <p:spPr>
          <a:xfrm>
            <a:off x="670237" y="625778"/>
            <a:ext cx="3952042" cy="2844194"/>
          </a:xfrm>
        </p:spPr>
        <p:txBody>
          <a:bodyPr anchor="ctr">
            <a:normAutofit/>
          </a:bodyPr>
          <a:lstStyle/>
          <a:p>
            <a:r>
              <a:rPr lang="en-US" sz="3200">
                <a:solidFill>
                  <a:srgbClr val="EBEBEB"/>
                </a:solidFill>
              </a:rPr>
              <a:t>Myth: My income is too high, and I will not qualify. Why fill out FAFSA?</a:t>
            </a:r>
          </a:p>
        </p:txBody>
      </p:sp>
      <p:sp>
        <p:nvSpPr>
          <p:cNvPr id="3" name="Content Placeholder 2">
            <a:extLst>
              <a:ext uri="{FF2B5EF4-FFF2-40B4-BE49-F238E27FC236}">
                <a16:creationId xmlns:a16="http://schemas.microsoft.com/office/drawing/2014/main" id="{327445DF-53C0-4019-AFA9-49EE187BDADE}"/>
              </a:ext>
            </a:extLst>
          </p:cNvPr>
          <p:cNvSpPr>
            <a:spLocks noGrp="1"/>
          </p:cNvSpPr>
          <p:nvPr>
            <p:ph idx="1"/>
          </p:nvPr>
        </p:nvSpPr>
        <p:spPr>
          <a:xfrm>
            <a:off x="5290077" y="437513"/>
            <a:ext cx="5502614" cy="5954325"/>
          </a:xfrm>
        </p:spPr>
        <p:txBody>
          <a:bodyPr anchor="ctr">
            <a:normAutofit/>
          </a:bodyPr>
          <a:lstStyle/>
          <a:p>
            <a:r>
              <a:rPr lang="en-US" sz="2000"/>
              <a:t>Even if you don’t qualify for free grants, you will qualify for low interest federal direct student loans and parent PLUS loans. You cannot borrow these if you don’t fill out a FAFSA.</a:t>
            </a:r>
          </a:p>
          <a:p>
            <a:r>
              <a:rPr lang="en-US" sz="2000"/>
              <a:t>Some institutional scholarships require that FAFSA be completed as part of the application process  to be considered.</a:t>
            </a:r>
          </a:p>
          <a:p>
            <a:r>
              <a:rPr lang="en-US" sz="2000"/>
              <a:t>The 23/24 FAFSA will be based on 2021 income. If you had  a reduction in  income, you could report this directly to the financial aid office at each college and they can re-evaluate the financial aid offer based on the FAFSA on file.</a:t>
            </a:r>
          </a:p>
        </p:txBody>
      </p:sp>
      <p:pic>
        <p:nvPicPr>
          <p:cNvPr id="4" name="Picture 4" descr="A picture containing text, vector graphics&#10;&#10;Description automatically generated">
            <a:extLst>
              <a:ext uri="{FF2B5EF4-FFF2-40B4-BE49-F238E27FC236}">
                <a16:creationId xmlns:a16="http://schemas.microsoft.com/office/drawing/2014/main" id="{372F93E8-86E9-DF5D-7144-A34D7D12B664}"/>
              </a:ext>
            </a:extLst>
          </p:cNvPr>
          <p:cNvPicPr>
            <a:picLocks noChangeAspect="1"/>
          </p:cNvPicPr>
          <p:nvPr/>
        </p:nvPicPr>
        <p:blipFill>
          <a:blip r:embed="rId2"/>
          <a:stretch>
            <a:fillRect/>
          </a:stretch>
        </p:blipFill>
        <p:spPr>
          <a:xfrm>
            <a:off x="981075" y="3200400"/>
            <a:ext cx="3171825" cy="3190875"/>
          </a:xfrm>
          <a:prstGeom prst="rect">
            <a:avLst/>
          </a:prstGeom>
        </p:spPr>
      </p:pic>
    </p:spTree>
    <p:extLst>
      <p:ext uri="{BB962C8B-B14F-4D97-AF65-F5344CB8AC3E}">
        <p14:creationId xmlns:p14="http://schemas.microsoft.com/office/powerpoint/2010/main" val="3225743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10">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54"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55"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746F1329-0838-49CE-94D6-144F4814A24C}"/>
              </a:ext>
            </a:extLst>
          </p:cNvPr>
          <p:cNvSpPr>
            <a:spLocks noGrp="1"/>
          </p:cNvSpPr>
          <p:nvPr>
            <p:ph type="title"/>
          </p:nvPr>
        </p:nvSpPr>
        <p:spPr>
          <a:xfrm>
            <a:off x="515273" y="524490"/>
            <a:ext cx="6834776" cy="1622322"/>
          </a:xfrm>
        </p:spPr>
        <p:txBody>
          <a:bodyPr>
            <a:normAutofit fontScale="90000"/>
          </a:bodyPr>
          <a:lstStyle/>
          <a:p>
            <a:r>
              <a:rPr lang="en-US">
                <a:solidFill>
                  <a:srgbClr val="EBEBEB"/>
                </a:solidFill>
              </a:rPr>
              <a:t>FAFSA Resource- FREE!!!!!!!!!!!</a:t>
            </a:r>
            <a:br>
              <a:rPr lang="en-US">
                <a:solidFill>
                  <a:srgbClr val="EBEBEB"/>
                </a:solidFill>
              </a:rPr>
            </a:br>
            <a:r>
              <a:rPr lang="en-US">
                <a:solidFill>
                  <a:srgbClr val="EBEBEB"/>
                </a:solidFill>
              </a:rPr>
              <a:t>Do NOT freak out! There is help!</a:t>
            </a:r>
          </a:p>
        </p:txBody>
      </p:sp>
      <p:sp>
        <p:nvSpPr>
          <p:cNvPr id="56" name="Freeform: Shape 16">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4" name="Picture 4">
            <a:extLst>
              <a:ext uri="{FF2B5EF4-FFF2-40B4-BE49-F238E27FC236}">
                <a16:creationId xmlns:a16="http://schemas.microsoft.com/office/drawing/2014/main" id="{9894DA78-BBC5-BA2E-8C30-93004F9011D6}"/>
              </a:ext>
            </a:extLst>
          </p:cNvPr>
          <p:cNvPicPr>
            <a:picLocks noChangeAspect="1"/>
          </p:cNvPicPr>
          <p:nvPr/>
        </p:nvPicPr>
        <p:blipFill>
          <a:blip r:embed="rId2"/>
          <a:srcRect/>
          <a:stretch/>
        </p:blipFill>
        <p:spPr>
          <a:xfrm>
            <a:off x="7021915" y="546728"/>
            <a:ext cx="4498838" cy="5839275"/>
          </a:xfrm>
          <a:prstGeom prst="rect">
            <a:avLst/>
          </a:prstGeom>
        </p:spPr>
      </p:pic>
      <p:sp>
        <p:nvSpPr>
          <p:cNvPr id="57" name="Rectangle 18">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8" name="Oval 20">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9" name="Oval 22">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 name="Picture 7" descr="A picture containing text, vector graphics&#10;&#10;Description automatically generated">
            <a:extLst>
              <a:ext uri="{FF2B5EF4-FFF2-40B4-BE49-F238E27FC236}">
                <a16:creationId xmlns:a16="http://schemas.microsoft.com/office/drawing/2014/main" id="{E02FFE36-C4EF-1A4D-A452-76C83DAEED33}"/>
              </a:ext>
            </a:extLst>
          </p:cNvPr>
          <p:cNvPicPr>
            <a:picLocks noChangeAspect="1"/>
          </p:cNvPicPr>
          <p:nvPr/>
        </p:nvPicPr>
        <p:blipFill>
          <a:blip r:embed="rId3"/>
          <a:stretch>
            <a:fillRect/>
          </a:stretch>
        </p:blipFill>
        <p:spPr>
          <a:xfrm>
            <a:off x="1695450" y="2047875"/>
            <a:ext cx="4333875" cy="4333875"/>
          </a:xfrm>
          <a:prstGeom prst="rect">
            <a:avLst/>
          </a:prstGeom>
        </p:spPr>
      </p:pic>
    </p:spTree>
    <p:extLst>
      <p:ext uri="{BB962C8B-B14F-4D97-AF65-F5344CB8AC3E}">
        <p14:creationId xmlns:p14="http://schemas.microsoft.com/office/powerpoint/2010/main" val="321140571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8" name="Content Placeholder 2">
            <a:extLst>
              <a:ext uri="{FF2B5EF4-FFF2-40B4-BE49-F238E27FC236}">
                <a16:creationId xmlns:a16="http://schemas.microsoft.com/office/drawing/2014/main" id="{FBD70F05-0DE0-A79D-EECC-3B460E985741}"/>
              </a:ext>
            </a:extLst>
          </p:cNvPr>
          <p:cNvGraphicFramePr>
            <a:graphicFrameLocks noGrp="1"/>
          </p:cNvGraphicFramePr>
          <p:nvPr>
            <p:ph idx="1"/>
            <p:extLst>
              <p:ext uri="{D42A27DB-BD31-4B8C-83A1-F6EECF244321}">
                <p14:modId xmlns:p14="http://schemas.microsoft.com/office/powerpoint/2010/main" val="2443900407"/>
              </p:ext>
            </p:extLst>
          </p:nvPr>
        </p:nvGraphicFramePr>
        <p:xfrm>
          <a:off x="610659" y="-552450"/>
          <a:ext cx="8672883" cy="5318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3" name="Picture 43" descr="A picture containing text&#10;&#10;Description automatically generated">
            <a:extLst>
              <a:ext uri="{FF2B5EF4-FFF2-40B4-BE49-F238E27FC236}">
                <a16:creationId xmlns:a16="http://schemas.microsoft.com/office/drawing/2014/main" id="{4F75A837-8F30-63E5-5D59-5FB1770DAD19}"/>
              </a:ext>
            </a:extLst>
          </p:cNvPr>
          <p:cNvPicPr>
            <a:picLocks noChangeAspect="1"/>
          </p:cNvPicPr>
          <p:nvPr/>
        </p:nvPicPr>
        <p:blipFill>
          <a:blip r:embed="rId9"/>
          <a:stretch>
            <a:fillRect/>
          </a:stretch>
        </p:blipFill>
        <p:spPr>
          <a:xfrm>
            <a:off x="8715375" y="3067050"/>
            <a:ext cx="3133725" cy="3133725"/>
          </a:xfrm>
          <a:prstGeom prst="rect">
            <a:avLst/>
          </a:prstGeom>
        </p:spPr>
      </p:pic>
      <p:pic>
        <p:nvPicPr>
          <p:cNvPr id="57" name="Picture 4" descr="A screenshot of a cell phone&#10;&#10;Description generated with very high confidence">
            <a:extLst>
              <a:ext uri="{FF2B5EF4-FFF2-40B4-BE49-F238E27FC236}">
                <a16:creationId xmlns:a16="http://schemas.microsoft.com/office/drawing/2014/main" id="{32D0B910-8CDA-8128-5E3F-DEBEBFC97B99}"/>
              </a:ext>
            </a:extLst>
          </p:cNvPr>
          <p:cNvPicPr>
            <a:picLocks noChangeAspect="1"/>
          </p:cNvPicPr>
          <p:nvPr/>
        </p:nvPicPr>
        <p:blipFill>
          <a:blip r:embed="rId10"/>
          <a:stretch>
            <a:fillRect/>
          </a:stretch>
        </p:blipFill>
        <p:spPr>
          <a:xfrm>
            <a:off x="734324" y="3748965"/>
            <a:ext cx="7847520" cy="2319468"/>
          </a:xfrm>
          <a:prstGeom prst="rect">
            <a:avLst/>
          </a:prstGeom>
        </p:spPr>
      </p:pic>
    </p:spTree>
    <p:extLst>
      <p:ext uri="{BB962C8B-B14F-4D97-AF65-F5344CB8AC3E}">
        <p14:creationId xmlns:p14="http://schemas.microsoft.com/office/powerpoint/2010/main" val="128064859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0" name="Rectangle 29">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218DA27-57AD-4EFA-B670-B2D9F3F91E80}"/>
              </a:ext>
            </a:extLst>
          </p:cNvPr>
          <p:cNvSpPr>
            <a:spLocks noGrp="1"/>
          </p:cNvSpPr>
          <p:nvPr>
            <p:ph type="title"/>
          </p:nvPr>
        </p:nvSpPr>
        <p:spPr>
          <a:xfrm>
            <a:off x="912248" y="4027712"/>
            <a:ext cx="6582697" cy="1462682"/>
          </a:xfrm>
        </p:spPr>
        <p:txBody>
          <a:bodyPr vert="horz" lIns="91440" tIns="45720" rIns="91440" bIns="45720" rtlCol="0" anchor="b">
            <a:normAutofit/>
          </a:bodyPr>
          <a:lstStyle/>
          <a:p>
            <a:pPr>
              <a:lnSpc>
                <a:spcPct val="90000"/>
              </a:lnSpc>
            </a:pPr>
            <a:r>
              <a:rPr lang="en-US" sz="4600" b="0" i="0" kern="1200">
                <a:solidFill>
                  <a:srgbClr val="EBEBEB"/>
                </a:solidFill>
                <a:latin typeface="+mj-lt"/>
                <a:ea typeface="+mj-ea"/>
                <a:cs typeface="+mj-cs"/>
              </a:rPr>
              <a:t>College and Career Resources-District</a:t>
            </a:r>
          </a:p>
        </p:txBody>
      </p:sp>
      <p:pic>
        <p:nvPicPr>
          <p:cNvPr id="4" name="Picture 4" descr="Text&#10;&#10;Description automatically generated">
            <a:extLst>
              <a:ext uri="{FF2B5EF4-FFF2-40B4-BE49-F238E27FC236}">
                <a16:creationId xmlns:a16="http://schemas.microsoft.com/office/drawing/2014/main" id="{95F97850-6131-4A32-86CA-D96C004E7800}"/>
              </a:ext>
            </a:extLst>
          </p:cNvPr>
          <p:cNvPicPr>
            <a:picLocks noGrp="1" noChangeAspect="1"/>
          </p:cNvPicPr>
          <p:nvPr>
            <p:ph idx="1"/>
          </p:nvPr>
        </p:nvPicPr>
        <p:blipFill>
          <a:blip r:embed="rId3"/>
          <a:stretch>
            <a:fillRect/>
          </a:stretch>
        </p:blipFill>
        <p:spPr>
          <a:xfrm>
            <a:off x="852588" y="863430"/>
            <a:ext cx="6470907" cy="2575323"/>
          </a:xfrm>
          <a:prstGeom prst="roundRect">
            <a:avLst>
              <a:gd name="adj" fmla="val 1858"/>
            </a:avLst>
          </a:prstGeom>
          <a:effectLst>
            <a:outerShdw blurRad="50800" dist="50800" dir="5400000" algn="tl" rotWithShape="0">
              <a:srgbClr val="000000">
                <a:alpha val="43000"/>
              </a:srgbClr>
            </a:outerShdw>
          </a:effectLst>
        </p:spPr>
      </p:pic>
      <p:pic>
        <p:nvPicPr>
          <p:cNvPr id="3" name="Picture 4">
            <a:extLst>
              <a:ext uri="{FF2B5EF4-FFF2-40B4-BE49-F238E27FC236}">
                <a16:creationId xmlns:a16="http://schemas.microsoft.com/office/drawing/2014/main" id="{7ED1CD1D-B431-5850-4866-EB49BA61082D}"/>
              </a:ext>
            </a:extLst>
          </p:cNvPr>
          <p:cNvPicPr>
            <a:picLocks noChangeAspect="1"/>
          </p:cNvPicPr>
          <p:nvPr/>
        </p:nvPicPr>
        <p:blipFill>
          <a:blip r:embed="rId4"/>
          <a:stretch>
            <a:fillRect/>
          </a:stretch>
        </p:blipFill>
        <p:spPr>
          <a:xfrm>
            <a:off x="7200900" y="1276350"/>
            <a:ext cx="4295775" cy="4295775"/>
          </a:xfrm>
          <a:prstGeom prst="rect">
            <a:avLst/>
          </a:prstGeom>
        </p:spPr>
      </p:pic>
    </p:spTree>
    <p:extLst>
      <p:ext uri="{BB962C8B-B14F-4D97-AF65-F5344CB8AC3E}">
        <p14:creationId xmlns:p14="http://schemas.microsoft.com/office/powerpoint/2010/main" val="290779237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67EE-6C7C-4A1A-97D8-9765BDF41589}"/>
              </a:ext>
            </a:extLst>
          </p:cNvPr>
          <p:cNvSpPr>
            <a:spLocks noGrp="1"/>
          </p:cNvSpPr>
          <p:nvPr>
            <p:ph type="title"/>
          </p:nvPr>
        </p:nvSpPr>
        <p:spPr/>
        <p:txBody>
          <a:bodyPr/>
          <a:lstStyle/>
          <a:p>
            <a:r>
              <a:rPr lang="en-US"/>
              <a:t>                         Herff Jones</a:t>
            </a:r>
          </a:p>
        </p:txBody>
      </p:sp>
      <p:sp>
        <p:nvSpPr>
          <p:cNvPr id="3" name="Content Placeholder 2">
            <a:extLst>
              <a:ext uri="{FF2B5EF4-FFF2-40B4-BE49-F238E27FC236}">
                <a16:creationId xmlns:a16="http://schemas.microsoft.com/office/drawing/2014/main" id="{97DF1836-A54F-4D55-A339-A535AD02C5F1}"/>
              </a:ext>
            </a:extLst>
          </p:cNvPr>
          <p:cNvSpPr>
            <a:spLocks noGrp="1"/>
          </p:cNvSpPr>
          <p:nvPr>
            <p:ph idx="1"/>
          </p:nvPr>
        </p:nvSpPr>
        <p:spPr>
          <a:xfrm>
            <a:off x="1199256" y="2373128"/>
            <a:ext cx="8825659" cy="1741673"/>
          </a:xfrm>
        </p:spPr>
        <p:txBody>
          <a:bodyPr vert="horz" lIns="91440" tIns="45720" rIns="91440" bIns="45720" rtlCol="0" anchor="t">
            <a:normAutofit/>
          </a:bodyPr>
          <a:lstStyle/>
          <a:p>
            <a:r>
              <a:rPr lang="en-US" sz="2400"/>
              <a:t>Mark Satterfield- Herff Jones OCSA representative</a:t>
            </a:r>
          </a:p>
          <a:p>
            <a:endParaRPr lang="en-US" sz="2400">
              <a:ea typeface="+mn-lt"/>
              <a:cs typeface="+mn-lt"/>
            </a:endParaRPr>
          </a:p>
          <a:p>
            <a:r>
              <a:rPr lang="en-US" sz="2400">
                <a:ea typeface="+mn-lt"/>
                <a:cs typeface="+mn-lt"/>
              </a:rPr>
              <a:t>To Order, visit www.herfforlando.com</a:t>
            </a:r>
          </a:p>
          <a:p>
            <a:endParaRPr lang="en-US" sz="2400"/>
          </a:p>
          <a:p>
            <a:endParaRPr lang="en-US" sz="2400"/>
          </a:p>
        </p:txBody>
      </p:sp>
      <p:pic>
        <p:nvPicPr>
          <p:cNvPr id="4" name="Picture 4">
            <a:extLst>
              <a:ext uri="{FF2B5EF4-FFF2-40B4-BE49-F238E27FC236}">
                <a16:creationId xmlns:a16="http://schemas.microsoft.com/office/drawing/2014/main" id="{C9834DBD-6A11-A0BA-4336-0F466B1526C6}"/>
              </a:ext>
            </a:extLst>
          </p:cNvPr>
          <p:cNvPicPr>
            <a:picLocks noChangeAspect="1"/>
          </p:cNvPicPr>
          <p:nvPr/>
        </p:nvPicPr>
        <p:blipFill>
          <a:blip r:embed="rId2"/>
          <a:stretch>
            <a:fillRect/>
          </a:stretch>
        </p:blipFill>
        <p:spPr>
          <a:xfrm>
            <a:off x="1640960" y="3751332"/>
            <a:ext cx="8537942" cy="3067871"/>
          </a:xfrm>
          <a:prstGeom prst="rect">
            <a:avLst/>
          </a:prstGeom>
        </p:spPr>
      </p:pic>
    </p:spTree>
    <p:extLst>
      <p:ext uri="{BB962C8B-B14F-4D97-AF65-F5344CB8AC3E}">
        <p14:creationId xmlns:p14="http://schemas.microsoft.com/office/powerpoint/2010/main" val="182848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6" name="Freeform: Shape 12">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7"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4" name="Picture 4" descr="Text&#10;&#10;Description automatically generated">
            <a:extLst>
              <a:ext uri="{FF2B5EF4-FFF2-40B4-BE49-F238E27FC236}">
                <a16:creationId xmlns:a16="http://schemas.microsoft.com/office/drawing/2014/main" id="{A77B6C27-D7E1-81AE-61A9-C7CE5D0A0E21}"/>
              </a:ext>
            </a:extLst>
          </p:cNvPr>
          <p:cNvPicPr>
            <a:picLocks noChangeAspect="1"/>
          </p:cNvPicPr>
          <p:nvPr/>
        </p:nvPicPr>
        <p:blipFill>
          <a:blip r:embed="rId2"/>
          <a:stretch>
            <a:fillRect/>
          </a:stretch>
        </p:blipFill>
        <p:spPr>
          <a:xfrm>
            <a:off x="5194607" y="1032175"/>
            <a:ext cx="6391533" cy="4793649"/>
          </a:xfrm>
          <a:prstGeom prst="rect">
            <a:avLst/>
          </a:prstGeom>
        </p:spPr>
      </p:pic>
      <p:sp>
        <p:nvSpPr>
          <p:cNvPr id="28" name="Rectangle 16">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Oval 18">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0">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Content Placeholder 7">
            <a:extLst>
              <a:ext uri="{FF2B5EF4-FFF2-40B4-BE49-F238E27FC236}">
                <a16:creationId xmlns:a16="http://schemas.microsoft.com/office/drawing/2014/main" id="{47D44E57-F5B4-46A4-5FF4-61CAC7BF666C}"/>
              </a:ext>
            </a:extLst>
          </p:cNvPr>
          <p:cNvSpPr>
            <a:spLocks noGrp="1"/>
          </p:cNvSpPr>
          <p:nvPr>
            <p:ph idx="1"/>
          </p:nvPr>
        </p:nvSpPr>
        <p:spPr>
          <a:xfrm>
            <a:off x="631080" y="892175"/>
            <a:ext cx="3667126" cy="1508125"/>
          </a:xfrm>
        </p:spPr>
        <p:txBody>
          <a:bodyPr vert="horz" lIns="91440" tIns="45720" rIns="91440" bIns="45720" rtlCol="0" anchor="t">
            <a:noAutofit/>
          </a:bodyPr>
          <a:lstStyle/>
          <a:p>
            <a:pPr marL="0" indent="0">
              <a:buNone/>
            </a:pPr>
            <a:r>
              <a:rPr lang="en-US" sz="2800">
                <a:solidFill>
                  <a:srgbClr val="FFFFFF"/>
                </a:solidFill>
              </a:rPr>
              <a:t>What can </a:t>
            </a:r>
            <a:r>
              <a:rPr lang="en-US" sz="3600">
                <a:solidFill>
                  <a:srgbClr val="FFFFFF"/>
                </a:solidFill>
              </a:rPr>
              <a:t>you</a:t>
            </a:r>
            <a:r>
              <a:rPr lang="en-US" sz="2800">
                <a:solidFill>
                  <a:srgbClr val="FFFFFF"/>
                </a:solidFill>
              </a:rPr>
              <a:t> do as the parent/guardians?</a:t>
            </a:r>
            <a:endParaRPr lang="en-US" sz="2800"/>
          </a:p>
        </p:txBody>
      </p:sp>
      <p:sp>
        <p:nvSpPr>
          <p:cNvPr id="32"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5" name="Picture 5">
            <a:extLst>
              <a:ext uri="{FF2B5EF4-FFF2-40B4-BE49-F238E27FC236}">
                <a16:creationId xmlns:a16="http://schemas.microsoft.com/office/drawing/2014/main" id="{6354F256-6B58-B68A-B513-8D116CD13266}"/>
              </a:ext>
            </a:extLst>
          </p:cNvPr>
          <p:cNvPicPr>
            <a:picLocks noChangeAspect="1"/>
          </p:cNvPicPr>
          <p:nvPr/>
        </p:nvPicPr>
        <p:blipFill>
          <a:blip r:embed="rId3"/>
          <a:stretch>
            <a:fillRect/>
          </a:stretch>
        </p:blipFill>
        <p:spPr>
          <a:xfrm>
            <a:off x="381000" y="1666875"/>
            <a:ext cx="4533900" cy="4524375"/>
          </a:xfrm>
          <a:prstGeom prst="rect">
            <a:avLst/>
          </a:prstGeom>
        </p:spPr>
      </p:pic>
    </p:spTree>
    <p:extLst>
      <p:ext uri="{BB962C8B-B14F-4D97-AF65-F5344CB8AC3E}">
        <p14:creationId xmlns:p14="http://schemas.microsoft.com/office/powerpoint/2010/main" val="19674749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78FE93B-E418-4BAE-A33C-64BB1EB419D5}"/>
              </a:ext>
            </a:extLst>
          </p:cNvPr>
          <p:cNvSpPr>
            <a:spLocks noGrp="1"/>
          </p:cNvSpPr>
          <p:nvPr>
            <p:ph type="title"/>
          </p:nvPr>
        </p:nvSpPr>
        <p:spPr>
          <a:xfrm rot="-1620000">
            <a:off x="26334" y="3300886"/>
            <a:ext cx="4765908" cy="963003"/>
          </a:xfrm>
        </p:spPr>
        <p:txBody>
          <a:bodyPr vert="horz" lIns="91440" tIns="45720" rIns="91440" bIns="45720" rtlCol="0" anchor="b">
            <a:normAutofit/>
          </a:bodyPr>
          <a:lstStyle/>
          <a:p>
            <a:r>
              <a:rPr lang="en-US" sz="5400">
                <a:solidFill>
                  <a:schemeClr val="accent1"/>
                </a:solidFill>
              </a:rPr>
              <a:t>Questions!?!?</a:t>
            </a:r>
          </a:p>
        </p:txBody>
      </p:sp>
      <p:pic>
        <p:nvPicPr>
          <p:cNvPr id="3" name="Picture 3">
            <a:extLst>
              <a:ext uri="{FF2B5EF4-FFF2-40B4-BE49-F238E27FC236}">
                <a16:creationId xmlns:a16="http://schemas.microsoft.com/office/drawing/2014/main" id="{8C2A3FB1-959E-190E-2A7A-689C7039CC36}"/>
              </a:ext>
            </a:extLst>
          </p:cNvPr>
          <p:cNvPicPr>
            <a:picLocks noChangeAspect="1"/>
          </p:cNvPicPr>
          <p:nvPr/>
        </p:nvPicPr>
        <p:blipFill rotWithShape="1">
          <a:blip r:embed="rId3"/>
          <a:srcRect l="51375" t="5217" b="-145"/>
          <a:stretch/>
        </p:blipFill>
        <p:spPr>
          <a:xfrm>
            <a:off x="3196067" y="804581"/>
            <a:ext cx="3202301" cy="6251653"/>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3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7" name="Picture 7">
            <a:extLst>
              <a:ext uri="{FF2B5EF4-FFF2-40B4-BE49-F238E27FC236}">
                <a16:creationId xmlns:a16="http://schemas.microsoft.com/office/drawing/2014/main" id="{1A9FC826-F34B-ED2B-7115-F5825973682D}"/>
              </a:ext>
            </a:extLst>
          </p:cNvPr>
          <p:cNvPicPr>
            <a:picLocks noChangeAspect="1"/>
          </p:cNvPicPr>
          <p:nvPr/>
        </p:nvPicPr>
        <p:blipFill>
          <a:blip r:embed="rId4"/>
          <a:stretch>
            <a:fillRect/>
          </a:stretch>
        </p:blipFill>
        <p:spPr>
          <a:xfrm>
            <a:off x="6000750" y="657225"/>
            <a:ext cx="6162675" cy="6162675"/>
          </a:xfrm>
          <a:prstGeom prst="rect">
            <a:avLst/>
          </a:prstGeom>
        </p:spPr>
      </p:pic>
      <p:sp>
        <p:nvSpPr>
          <p:cNvPr id="8" name="TextBox 7">
            <a:extLst>
              <a:ext uri="{FF2B5EF4-FFF2-40B4-BE49-F238E27FC236}">
                <a16:creationId xmlns:a16="http://schemas.microsoft.com/office/drawing/2014/main" id="{4E8F2D45-7C2C-1C53-B43A-14D3ECD34D85}"/>
              </a:ext>
            </a:extLst>
          </p:cNvPr>
          <p:cNvSpPr txBox="1"/>
          <p:nvPr/>
        </p:nvSpPr>
        <p:spPr>
          <a:xfrm rot="1560000">
            <a:off x="5348286" y="604837"/>
            <a:ext cx="30194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chemeClr val="accent1"/>
                </a:solidFill>
              </a:rPr>
              <a:t>Comments?!!?</a:t>
            </a:r>
          </a:p>
        </p:txBody>
      </p:sp>
      <p:sp>
        <p:nvSpPr>
          <p:cNvPr id="9" name="TextBox 8">
            <a:extLst>
              <a:ext uri="{FF2B5EF4-FFF2-40B4-BE49-F238E27FC236}">
                <a16:creationId xmlns:a16="http://schemas.microsoft.com/office/drawing/2014/main" id="{C2DCF76C-69EF-9D7C-E160-822B28D3FBBF}"/>
              </a:ext>
            </a:extLst>
          </p:cNvPr>
          <p:cNvSpPr txBox="1"/>
          <p:nvPr/>
        </p:nvSpPr>
        <p:spPr>
          <a:xfrm rot="1020000">
            <a:off x="7921301" y="5985234"/>
            <a:ext cx="24288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chemeClr val="accent1"/>
                </a:solidFill>
              </a:rPr>
              <a:t>Concerns?!?</a:t>
            </a:r>
          </a:p>
        </p:txBody>
      </p:sp>
      <p:pic>
        <p:nvPicPr>
          <p:cNvPr id="13" name="Picture 14" descr="A picture containing text, vector graphics&#10;&#10;Description automatically generated">
            <a:extLst>
              <a:ext uri="{FF2B5EF4-FFF2-40B4-BE49-F238E27FC236}">
                <a16:creationId xmlns:a16="http://schemas.microsoft.com/office/drawing/2014/main" id="{874DE23E-7F7D-83FD-6611-36E97E856717}"/>
              </a:ext>
            </a:extLst>
          </p:cNvPr>
          <p:cNvPicPr>
            <a:picLocks noChangeAspect="1"/>
          </p:cNvPicPr>
          <p:nvPr/>
        </p:nvPicPr>
        <p:blipFill>
          <a:blip r:embed="rId5"/>
          <a:stretch>
            <a:fillRect/>
          </a:stretch>
        </p:blipFill>
        <p:spPr>
          <a:xfrm>
            <a:off x="0" y="-28941"/>
            <a:ext cx="3295650" cy="2391506"/>
          </a:xfrm>
          <a:prstGeom prst="rect">
            <a:avLst/>
          </a:prstGeom>
        </p:spPr>
      </p:pic>
    </p:spTree>
    <p:extLst>
      <p:ext uri="{BB962C8B-B14F-4D97-AF65-F5344CB8AC3E}">
        <p14:creationId xmlns:p14="http://schemas.microsoft.com/office/powerpoint/2010/main" val="22879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2" name="Rectangle 51">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90301" y="3739568"/>
            <a:ext cx="5452769" cy="1915940"/>
          </a:xfrm>
        </p:spPr>
        <p:txBody>
          <a:bodyPr vert="horz" lIns="91440" tIns="45720" rIns="91440" bIns="45720" rtlCol="0" anchor="b">
            <a:normAutofit fontScale="90000"/>
          </a:bodyPr>
          <a:lstStyle/>
          <a:p>
            <a:pPr algn="ctr">
              <a:lnSpc>
                <a:spcPct val="90000"/>
              </a:lnSpc>
            </a:pPr>
            <a:r>
              <a:rPr lang="en-US" sz="6100" b="0" i="0" kern="1200">
                <a:solidFill>
                  <a:schemeClr val="bg2"/>
                </a:solidFill>
                <a:latin typeface="+mj-lt"/>
                <a:ea typeface="+mj-ea"/>
                <a:cs typeface="+mj-cs"/>
              </a:rPr>
              <a:t>Senior Class Remind</a:t>
            </a:r>
            <a:br>
              <a:rPr lang="en-US" sz="6100" b="0" i="0" kern="1200">
                <a:solidFill>
                  <a:schemeClr val="bg2"/>
                </a:solidFill>
                <a:latin typeface="+mj-lt"/>
                <a:ea typeface="+mj-ea"/>
                <a:cs typeface="+mj-cs"/>
              </a:rPr>
            </a:br>
            <a:r>
              <a:rPr lang="en-US" sz="6100" b="0" i="0" kern="1200">
                <a:solidFill>
                  <a:schemeClr val="bg2"/>
                </a:solidFill>
                <a:latin typeface="+mj-lt"/>
                <a:ea typeface="+mj-ea"/>
                <a:cs typeface="+mj-cs"/>
              </a:rPr>
              <a:t>Send to number 81010 the text @ovs23.</a:t>
            </a:r>
          </a:p>
        </p:txBody>
      </p:sp>
      <p:pic>
        <p:nvPicPr>
          <p:cNvPr id="3" name="Picture 3" descr="Graphical user interface, text, application, chat or text message&#10;&#10;Description automatically generated">
            <a:extLst>
              <a:ext uri="{FF2B5EF4-FFF2-40B4-BE49-F238E27FC236}">
                <a16:creationId xmlns:a16="http://schemas.microsoft.com/office/drawing/2014/main" id="{2FE720DB-A2A3-80E6-634C-299A3D15C832}"/>
              </a:ext>
            </a:extLst>
          </p:cNvPr>
          <p:cNvPicPr>
            <a:picLocks noGrp="1" noChangeAspect="1"/>
          </p:cNvPicPr>
          <p:nvPr>
            <p:ph idx="1"/>
          </p:nvPr>
        </p:nvPicPr>
        <p:blipFill>
          <a:blip r:embed="rId4"/>
          <a:stretch>
            <a:fillRect/>
          </a:stretch>
        </p:blipFill>
        <p:spPr>
          <a:xfrm>
            <a:off x="786877" y="911151"/>
            <a:ext cx="4477898" cy="4402469"/>
          </a:xfrm>
        </p:spPr>
      </p:pic>
      <p:sp>
        <p:nvSpPr>
          <p:cNvPr id="4" name="TextBox 3">
            <a:extLst>
              <a:ext uri="{FF2B5EF4-FFF2-40B4-BE49-F238E27FC236}">
                <a16:creationId xmlns:a16="http://schemas.microsoft.com/office/drawing/2014/main" id="{C92CFBF7-34EE-167F-0ECC-DDF9F5F4323F}"/>
              </a:ext>
            </a:extLst>
          </p:cNvPr>
          <p:cNvSpPr txBox="1"/>
          <p:nvPr/>
        </p:nvSpPr>
        <p:spPr>
          <a:xfrm>
            <a:off x="1243964" y="5434012"/>
            <a:ext cx="59721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bg1"/>
                </a:solidFill>
              </a:rPr>
              <a:t>HOW TO GET CONNECTED AND KNOW WHAT IS COMING UP DURING YOUR SENIOR YEAR</a:t>
            </a:r>
          </a:p>
        </p:txBody>
      </p:sp>
    </p:spTree>
    <p:extLst>
      <p:ext uri="{BB962C8B-B14F-4D97-AF65-F5344CB8AC3E}">
        <p14:creationId xmlns:p14="http://schemas.microsoft.com/office/powerpoint/2010/main" val="381071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3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3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4" name="Rectangle 4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5"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6"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9" name="Rectangle 4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683171" y="1143000"/>
            <a:ext cx="8825658" cy="3389217"/>
          </a:xfrm>
        </p:spPr>
        <p:txBody>
          <a:bodyPr vert="horz" lIns="91440" tIns="45720" rIns="91440" bIns="45720" rtlCol="0" anchor="ctr">
            <a:normAutofit/>
          </a:bodyPr>
          <a:lstStyle/>
          <a:p>
            <a:pPr algn="ctr"/>
            <a:r>
              <a:rPr lang="en-US" sz="6600">
                <a:solidFill>
                  <a:srgbClr val="FFFFFF"/>
                </a:solidFill>
              </a:rPr>
              <a:t>How do I make an appointment with the counselor?</a:t>
            </a:r>
          </a:p>
        </p:txBody>
      </p:sp>
      <p:sp>
        <p:nvSpPr>
          <p:cNvPr id="3" name="TextBox 2">
            <a:extLst>
              <a:ext uri="{FF2B5EF4-FFF2-40B4-BE49-F238E27FC236}">
                <a16:creationId xmlns:a16="http://schemas.microsoft.com/office/drawing/2014/main" id="{82C63F88-FFD1-F775-8E8A-FC13AC3707C5}"/>
              </a:ext>
            </a:extLst>
          </p:cNvPr>
          <p:cNvSpPr txBox="1"/>
          <p:nvPr/>
        </p:nvSpPr>
        <p:spPr>
          <a:xfrm>
            <a:off x="410239" y="5048693"/>
            <a:ext cx="1154895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C64C0"/>
                </a:solidFill>
                <a:latin typeface="Comic Sans MS"/>
                <a:ea typeface="Comic Sans MS"/>
                <a:cs typeface="Comic Sans MS"/>
              </a:rPr>
              <a:t>You can email us or sign up for an appointment anytime online!</a:t>
            </a:r>
          </a:p>
          <a:p>
            <a:r>
              <a:rPr lang="en-US">
                <a:solidFill>
                  <a:srgbClr val="0C64C0"/>
                </a:solidFill>
                <a:latin typeface="Comic Sans MS"/>
                <a:ea typeface="Comic Sans MS"/>
                <a:cs typeface="Comic Sans MS"/>
              </a:rPr>
              <a:t>Schedule Time with Katelyn Morgan at:</a:t>
            </a:r>
            <a:endParaRPr lang="en-US">
              <a:solidFill>
                <a:srgbClr val="000000"/>
              </a:solidFill>
              <a:latin typeface="Century Gothic" panose="020B0502020202020204"/>
              <a:ea typeface="Comic Sans MS"/>
              <a:cs typeface="Comic Sans MS"/>
            </a:endParaRPr>
          </a:p>
          <a:p>
            <a:r>
              <a:rPr lang="en-US">
                <a:solidFill>
                  <a:srgbClr val="212121"/>
                </a:solidFill>
                <a:latin typeface="Comic Sans MS"/>
                <a:ea typeface="Comic Sans MS"/>
                <a:cs typeface="Comic Sans MS"/>
                <a:hlinkClick r:id="rId4"/>
              </a:rPr>
              <a:t>https://outlook.office365.com/owa/calendar/KatelynMorganOVS@osceolak12.onmicrosoft.com/bookings/</a:t>
            </a:r>
            <a:endParaRPr lang="en-US"/>
          </a:p>
          <a:p>
            <a:r>
              <a:rPr lang="en-US">
                <a:solidFill>
                  <a:srgbClr val="0C64C0"/>
                </a:solidFill>
                <a:latin typeface="Comic Sans MS"/>
                <a:ea typeface="Comic Sans MS"/>
                <a:cs typeface="Comic Sans MS"/>
              </a:rPr>
              <a:t>Schedule Time with Christopher Arrington at:</a:t>
            </a:r>
            <a:endParaRPr lang="en-US">
              <a:solidFill>
                <a:srgbClr val="212121"/>
              </a:solidFill>
              <a:latin typeface="Comic Sans MS"/>
              <a:ea typeface="Comic Sans MS"/>
              <a:cs typeface="Comic Sans MS"/>
            </a:endParaRPr>
          </a:p>
          <a:p>
            <a:r>
              <a:rPr lang="en-US">
                <a:solidFill>
                  <a:srgbClr val="0C64C0"/>
                </a:solidFill>
                <a:latin typeface="Comic Sans MS"/>
                <a:ea typeface="Comic Sans MS"/>
                <a:cs typeface="Comic Sans MS"/>
                <a:hlinkClick r:id="rId5"/>
              </a:rPr>
              <a:t>https://calendly.com/arringtc</a:t>
            </a:r>
            <a:endParaRPr lang="en-US"/>
          </a:p>
        </p:txBody>
      </p:sp>
    </p:spTree>
    <p:extLst>
      <p:ext uri="{BB962C8B-B14F-4D97-AF65-F5344CB8AC3E}">
        <p14:creationId xmlns:p14="http://schemas.microsoft.com/office/powerpoint/2010/main" val="25147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384095" y="973667"/>
            <a:ext cx="4439628" cy="1768025"/>
          </a:xfrm>
        </p:spPr>
        <p:txBody>
          <a:bodyPr>
            <a:normAutofit fontScale="90000"/>
          </a:bodyPr>
          <a:lstStyle/>
          <a:p>
            <a:pPr>
              <a:lnSpc>
                <a:spcPct val="150000"/>
              </a:lnSpc>
              <a:spcBef>
                <a:spcPts val="0"/>
              </a:spcBef>
            </a:pPr>
            <a:r>
              <a:rPr lang="en-US" sz="2000">
                <a:solidFill>
                  <a:srgbClr val="FF6600"/>
                </a:solidFill>
              </a:rPr>
              <a:t>Every student should have a post-secondary plan before they graduate.</a:t>
            </a:r>
            <a:endParaRPr lang="en-US" sz="2000">
              <a:ea typeface="+mj-lt"/>
              <a:cs typeface="+mj-lt"/>
            </a:endParaRPr>
          </a:p>
          <a:p>
            <a:pPr marL="804545" lvl="1" indent="-463550">
              <a:lnSpc>
                <a:spcPct val="150000"/>
              </a:lnSpc>
              <a:buFont typeface="Wingdings,Sans-Serif"/>
              <a:buChar char="§"/>
            </a:pPr>
            <a:r>
              <a:rPr lang="en-US">
                <a:solidFill>
                  <a:srgbClr val="FF6600"/>
                </a:solidFill>
              </a:rPr>
              <a:t>College, Technical School, Military or the Workforce</a:t>
            </a:r>
            <a:endParaRPr lang="en-US"/>
          </a:p>
          <a:p>
            <a:endParaRPr lang="en-US">
              <a:solidFill>
                <a:srgbClr val="EBEBEB"/>
              </a:solidFill>
            </a:endParaRP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5CEEA41E-A0DE-46E1-8D9B-88C3D541549F}"/>
              </a:ext>
            </a:extLst>
          </p:cNvPr>
          <p:cNvGraphicFramePr>
            <a:graphicFrameLocks noGrp="1"/>
          </p:cNvGraphicFramePr>
          <p:nvPr>
            <p:ph idx="1"/>
            <p:extLst>
              <p:ext uri="{D42A27DB-BD31-4B8C-83A1-F6EECF244321}">
                <p14:modId xmlns:p14="http://schemas.microsoft.com/office/powerpoint/2010/main" val="156796608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3" name="Picture 43" descr="A picture containing text, sign&#10;&#10;Description automatically generated">
            <a:extLst>
              <a:ext uri="{FF2B5EF4-FFF2-40B4-BE49-F238E27FC236}">
                <a16:creationId xmlns:a16="http://schemas.microsoft.com/office/drawing/2014/main" id="{2C8C99D3-A42D-3FD6-5321-84E99B56A0FC}"/>
              </a:ext>
            </a:extLst>
          </p:cNvPr>
          <p:cNvPicPr>
            <a:picLocks noChangeAspect="1"/>
          </p:cNvPicPr>
          <p:nvPr/>
        </p:nvPicPr>
        <p:blipFill>
          <a:blip r:embed="rId9"/>
          <a:stretch>
            <a:fillRect/>
          </a:stretch>
        </p:blipFill>
        <p:spPr>
          <a:xfrm>
            <a:off x="990600" y="2686050"/>
            <a:ext cx="3362325" cy="3829050"/>
          </a:xfrm>
          <a:prstGeom prst="rect">
            <a:avLst/>
          </a:prstGeom>
        </p:spPr>
      </p:pic>
    </p:spTree>
    <p:extLst>
      <p:ext uri="{BB962C8B-B14F-4D97-AF65-F5344CB8AC3E}">
        <p14:creationId xmlns:p14="http://schemas.microsoft.com/office/powerpoint/2010/main" val="211241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5EB97049-E77A-4978-9DDA-7C0598EFA19B}"/>
              </a:ext>
            </a:extLst>
          </p:cNvPr>
          <p:cNvSpPr>
            <a:spLocks noGrp="1"/>
          </p:cNvSpPr>
          <p:nvPr>
            <p:ph type="title"/>
          </p:nvPr>
        </p:nvSpPr>
        <p:spPr>
          <a:xfrm>
            <a:off x="1154955" y="973667"/>
            <a:ext cx="2942210" cy="1723722"/>
          </a:xfrm>
        </p:spPr>
        <p:txBody>
          <a:bodyPr>
            <a:normAutofit fontScale="90000"/>
          </a:bodyPr>
          <a:lstStyle/>
          <a:p>
            <a:r>
              <a:rPr lang="en-US">
                <a:solidFill>
                  <a:srgbClr val="EBEBEB"/>
                </a:solidFill>
              </a:rPr>
              <a:t>Post secondary options</a:t>
            </a:r>
          </a:p>
        </p:txBody>
      </p:sp>
      <p:sp>
        <p:nvSpPr>
          <p:cNvPr id="32" name="Rectangle 31">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BF34AAF-B02C-49B1-A4B9-02EBB5C7666D}"/>
              </a:ext>
            </a:extLst>
          </p:cNvPr>
          <p:cNvGraphicFramePr>
            <a:graphicFrameLocks noGrp="1"/>
          </p:cNvGraphicFramePr>
          <p:nvPr>
            <p:ph idx="1"/>
            <p:extLst>
              <p:ext uri="{D42A27DB-BD31-4B8C-83A1-F6EECF244321}">
                <p14:modId xmlns:p14="http://schemas.microsoft.com/office/powerpoint/2010/main" val="332812271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9" descr="Logo&#10;&#10;Description automatically generated">
            <a:extLst>
              <a:ext uri="{FF2B5EF4-FFF2-40B4-BE49-F238E27FC236}">
                <a16:creationId xmlns:a16="http://schemas.microsoft.com/office/drawing/2014/main" id="{819E9678-689A-AD6F-143A-6748025D296B}"/>
              </a:ext>
            </a:extLst>
          </p:cNvPr>
          <p:cNvPicPr>
            <a:picLocks noChangeAspect="1"/>
          </p:cNvPicPr>
          <p:nvPr/>
        </p:nvPicPr>
        <p:blipFill>
          <a:blip r:embed="rId8"/>
          <a:stretch>
            <a:fillRect/>
          </a:stretch>
        </p:blipFill>
        <p:spPr>
          <a:xfrm>
            <a:off x="1100470" y="3094074"/>
            <a:ext cx="2743200" cy="2743200"/>
          </a:xfrm>
          <a:prstGeom prst="rect">
            <a:avLst/>
          </a:prstGeom>
        </p:spPr>
      </p:pic>
    </p:spTree>
    <p:extLst>
      <p:ext uri="{BB962C8B-B14F-4D97-AF65-F5344CB8AC3E}">
        <p14:creationId xmlns:p14="http://schemas.microsoft.com/office/powerpoint/2010/main" val="1078234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DECA11-8F23-4BFB-819D-1C5A97840D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4DBF623-F256-43E8-93AC-B5467A91F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Freeform 5">
              <a:extLst>
                <a:ext uri="{FF2B5EF4-FFF2-40B4-BE49-F238E27FC236}">
                  <a16:creationId xmlns:a16="http://schemas.microsoft.com/office/drawing/2014/main" id="{B6AB7373-B022-4BA1-B8E7-D2C342475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p:cNvSpPr>
            <a:spLocks noGrp="1"/>
          </p:cNvSpPr>
          <p:nvPr>
            <p:ph type="title"/>
          </p:nvPr>
        </p:nvSpPr>
        <p:spPr>
          <a:xfrm>
            <a:off x="994087" y="1130603"/>
            <a:ext cx="2851585" cy="2186969"/>
          </a:xfrm>
        </p:spPr>
        <p:txBody>
          <a:bodyPr anchor="ctr">
            <a:normAutofit/>
          </a:bodyPr>
          <a:lstStyle/>
          <a:p>
            <a:r>
              <a:rPr lang="en-US" sz="3200">
                <a:solidFill>
                  <a:srgbClr val="EBEBEB"/>
                </a:solidFill>
              </a:rPr>
              <a:t>Factors to consider for choosing the right school</a:t>
            </a:r>
          </a:p>
        </p:txBody>
      </p:sp>
      <p:sp>
        <p:nvSpPr>
          <p:cNvPr id="12" name="Freeform: Shape 11">
            <a:extLst>
              <a:ext uri="{FF2B5EF4-FFF2-40B4-BE49-F238E27FC236}">
                <a16:creationId xmlns:a16="http://schemas.microsoft.com/office/drawing/2014/main" id="{E0BFF7C8-A0F2-492C-AD80-E74CED0D1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838669">
            <a:off x="2884218" y="1683278"/>
            <a:ext cx="2934265" cy="437897"/>
          </a:xfrm>
          <a:custGeom>
            <a:avLst/>
            <a:gdLst>
              <a:gd name="connsiteX0" fmla="*/ 2934265 w 2934265"/>
              <a:gd name="connsiteY0" fmla="*/ 0 h 437897"/>
              <a:gd name="connsiteX1" fmla="*/ 2888069 w 2934265"/>
              <a:gd name="connsiteY1" fmla="*/ 437897 h 437897"/>
              <a:gd name="connsiteX2" fmla="*/ 2791337 w 2934265"/>
              <a:gd name="connsiteY2" fmla="*/ 437084 h 437897"/>
              <a:gd name="connsiteX3" fmla="*/ 25070 w 2934265"/>
              <a:gd name="connsiteY3" fmla="*/ 208388 h 437897"/>
              <a:gd name="connsiteX4" fmla="*/ 0 w 2934265"/>
              <a:gd name="connsiteY4" fmla="*/ 141220 h 437897"/>
              <a:gd name="connsiteX5" fmla="*/ 157202 w 2934265"/>
              <a:gd name="connsiteY5" fmla="*/ 150137 h 437897"/>
              <a:gd name="connsiteX6" fmla="*/ 237720 w 2934265"/>
              <a:gd name="connsiteY6" fmla="*/ 153470 h 437897"/>
              <a:gd name="connsiteX7" fmla="*/ 320008 w 2934265"/>
              <a:gd name="connsiteY7" fmla="*/ 156970 h 437897"/>
              <a:gd name="connsiteX8" fmla="*/ 403475 w 2934265"/>
              <a:gd name="connsiteY8" fmla="*/ 160304 h 437897"/>
              <a:gd name="connsiteX9" fmla="*/ 487532 w 2934265"/>
              <a:gd name="connsiteY9" fmla="*/ 162387 h 437897"/>
              <a:gd name="connsiteX10" fmla="*/ 573065 w 2934265"/>
              <a:gd name="connsiteY10" fmla="*/ 164387 h 437897"/>
              <a:gd name="connsiteX11" fmla="*/ 660071 w 2934265"/>
              <a:gd name="connsiteY11" fmla="*/ 166470 h 437897"/>
              <a:gd name="connsiteX12" fmla="*/ 748258 w 2934265"/>
              <a:gd name="connsiteY12" fmla="*/ 167887 h 437897"/>
              <a:gd name="connsiteX13" fmla="*/ 837329 w 2934265"/>
              <a:gd name="connsiteY13" fmla="*/ 167887 h 437897"/>
              <a:gd name="connsiteX14" fmla="*/ 927580 w 2934265"/>
              <a:gd name="connsiteY14" fmla="*/ 168470 h 437897"/>
              <a:gd name="connsiteX15" fmla="*/ 1018716 w 2934265"/>
              <a:gd name="connsiteY15" fmla="*/ 167887 h 437897"/>
              <a:gd name="connsiteX16" fmla="*/ 1110736 w 2934265"/>
              <a:gd name="connsiteY16" fmla="*/ 166470 h 437897"/>
              <a:gd name="connsiteX17" fmla="*/ 1203052 w 2934265"/>
              <a:gd name="connsiteY17" fmla="*/ 165137 h 437897"/>
              <a:gd name="connsiteX18" fmla="*/ 1296547 w 2934265"/>
              <a:gd name="connsiteY18" fmla="*/ 162387 h 437897"/>
              <a:gd name="connsiteX19" fmla="*/ 1391222 w 2934265"/>
              <a:gd name="connsiteY19" fmla="*/ 159720 h 437897"/>
              <a:gd name="connsiteX20" fmla="*/ 1485308 w 2934265"/>
              <a:gd name="connsiteY20" fmla="*/ 156220 h 437897"/>
              <a:gd name="connsiteX21" fmla="*/ 1580573 w 2934265"/>
              <a:gd name="connsiteY21" fmla="*/ 151553 h 437897"/>
              <a:gd name="connsiteX22" fmla="*/ 1677017 w 2934265"/>
              <a:gd name="connsiteY22" fmla="*/ 146053 h 437897"/>
              <a:gd name="connsiteX23" fmla="*/ 1773462 w 2934265"/>
              <a:gd name="connsiteY23" fmla="*/ 140636 h 437897"/>
              <a:gd name="connsiteX24" fmla="*/ 1869907 w 2934265"/>
              <a:gd name="connsiteY24" fmla="*/ 133720 h 437897"/>
              <a:gd name="connsiteX25" fmla="*/ 1968121 w 2934265"/>
              <a:gd name="connsiteY25" fmla="*/ 125553 h 437897"/>
              <a:gd name="connsiteX26" fmla="*/ 2064566 w 2934265"/>
              <a:gd name="connsiteY26" fmla="*/ 117386 h 437897"/>
              <a:gd name="connsiteX27" fmla="*/ 2162780 w 2934265"/>
              <a:gd name="connsiteY27" fmla="*/ 107802 h 437897"/>
              <a:gd name="connsiteX28" fmla="*/ 2261880 w 2934265"/>
              <a:gd name="connsiteY28" fmla="*/ 97552 h 437897"/>
              <a:gd name="connsiteX29" fmla="*/ 2359209 w 2934265"/>
              <a:gd name="connsiteY29" fmla="*/ 86635 h 437897"/>
              <a:gd name="connsiteX30" fmla="*/ 2457718 w 2934265"/>
              <a:gd name="connsiteY30" fmla="*/ 73802 h 437897"/>
              <a:gd name="connsiteX31" fmla="*/ 2556228 w 2934265"/>
              <a:gd name="connsiteY31" fmla="*/ 60135 h 437897"/>
              <a:gd name="connsiteX32" fmla="*/ 2654737 w 2934265"/>
              <a:gd name="connsiteY32" fmla="*/ 46552 h 437897"/>
              <a:gd name="connsiteX33" fmla="*/ 2752951 w 2934265"/>
              <a:gd name="connsiteY33" fmla="*/ 30718 h 437897"/>
              <a:gd name="connsiteX34" fmla="*/ 2851166 w 2934265"/>
              <a:gd name="connsiteY34" fmla="*/ 14384 h 4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4265" h="437897">
                <a:moveTo>
                  <a:pt x="2934265" y="0"/>
                </a:moveTo>
                <a:lnTo>
                  <a:pt x="2888069" y="437897"/>
                </a:lnTo>
                <a:lnTo>
                  <a:pt x="2791337" y="437084"/>
                </a:lnTo>
                <a:cubicBezTo>
                  <a:pt x="2010492" y="424446"/>
                  <a:pt x="481578" y="316124"/>
                  <a:pt x="25070" y="208388"/>
                </a:cubicBezTo>
                <a:cubicBezTo>
                  <a:pt x="16811" y="185970"/>
                  <a:pt x="8258" y="163637"/>
                  <a:pt x="0" y="141220"/>
                </a:cubicBezTo>
                <a:lnTo>
                  <a:pt x="157202" y="150137"/>
                </a:lnTo>
                <a:lnTo>
                  <a:pt x="237720" y="153470"/>
                </a:lnTo>
                <a:lnTo>
                  <a:pt x="320008" y="156970"/>
                </a:lnTo>
                <a:lnTo>
                  <a:pt x="403475" y="160304"/>
                </a:lnTo>
                <a:lnTo>
                  <a:pt x="487532" y="162387"/>
                </a:lnTo>
                <a:lnTo>
                  <a:pt x="573065" y="164387"/>
                </a:lnTo>
                <a:lnTo>
                  <a:pt x="660071" y="166470"/>
                </a:lnTo>
                <a:lnTo>
                  <a:pt x="748258" y="167887"/>
                </a:lnTo>
                <a:lnTo>
                  <a:pt x="837329" y="167887"/>
                </a:lnTo>
                <a:lnTo>
                  <a:pt x="927580" y="168470"/>
                </a:lnTo>
                <a:lnTo>
                  <a:pt x="1018716" y="167887"/>
                </a:lnTo>
                <a:lnTo>
                  <a:pt x="1110736" y="166470"/>
                </a:lnTo>
                <a:lnTo>
                  <a:pt x="1203052" y="165137"/>
                </a:lnTo>
                <a:lnTo>
                  <a:pt x="1296547" y="162387"/>
                </a:lnTo>
                <a:lnTo>
                  <a:pt x="1391222" y="159720"/>
                </a:lnTo>
                <a:lnTo>
                  <a:pt x="1485308" y="156220"/>
                </a:lnTo>
                <a:lnTo>
                  <a:pt x="1580573" y="151553"/>
                </a:lnTo>
                <a:lnTo>
                  <a:pt x="1677017" y="146053"/>
                </a:lnTo>
                <a:lnTo>
                  <a:pt x="1773462" y="140636"/>
                </a:lnTo>
                <a:lnTo>
                  <a:pt x="1869907" y="133720"/>
                </a:lnTo>
                <a:lnTo>
                  <a:pt x="1968121" y="125553"/>
                </a:lnTo>
                <a:lnTo>
                  <a:pt x="2064566" y="117386"/>
                </a:lnTo>
                <a:lnTo>
                  <a:pt x="2162780" y="107802"/>
                </a:lnTo>
                <a:lnTo>
                  <a:pt x="2261880" y="97552"/>
                </a:lnTo>
                <a:lnTo>
                  <a:pt x="2359209" y="86635"/>
                </a:lnTo>
                <a:lnTo>
                  <a:pt x="2457718" y="73802"/>
                </a:lnTo>
                <a:lnTo>
                  <a:pt x="2556228" y="60135"/>
                </a:lnTo>
                <a:lnTo>
                  <a:pt x="2654737" y="46552"/>
                </a:lnTo>
                <a:lnTo>
                  <a:pt x="2752951" y="30718"/>
                </a:lnTo>
                <a:lnTo>
                  <a:pt x="2851166" y="14384"/>
                </a:lnTo>
                <a:close/>
              </a:path>
            </a:pathLst>
          </a:custGeom>
          <a:solidFill>
            <a:schemeClr val="bg1">
              <a:alpha val="20000"/>
            </a:schemeClr>
          </a:solidFill>
          <a:ln>
            <a:noFill/>
          </a:ln>
        </p:spPr>
        <p:txBody>
          <a:bodyPr wrap="square">
            <a:noAutofit/>
          </a:bodyPr>
          <a:lstStyle/>
          <a:p>
            <a:endParaRPr lang="en-US"/>
          </a:p>
        </p:txBody>
      </p:sp>
      <p:sp useBgFill="1">
        <p:nvSpPr>
          <p:cNvPr id="14" name="Freeform: Shape 13">
            <a:extLst>
              <a:ext uri="{FF2B5EF4-FFF2-40B4-BE49-F238E27FC236}">
                <a16:creationId xmlns:a16="http://schemas.microsoft.com/office/drawing/2014/main" id="{F8FA804E-1D25-47B6-B418-617D700B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973494" y="-361419"/>
            <a:ext cx="5982968" cy="7580834"/>
          </a:xfrm>
          <a:custGeom>
            <a:avLst/>
            <a:gdLst>
              <a:gd name="connsiteX0" fmla="*/ 5982968 w 5982968"/>
              <a:gd name="connsiteY0" fmla="*/ 1177 h 7521140"/>
              <a:gd name="connsiteX1" fmla="*/ 5982968 w 5982968"/>
              <a:gd name="connsiteY1" fmla="*/ 1344715 h 7521140"/>
              <a:gd name="connsiteX2" fmla="*/ 5982967 w 5982968"/>
              <a:gd name="connsiteY2" fmla="*/ 1344715 h 7521140"/>
              <a:gd name="connsiteX3" fmla="*/ 5982967 w 5982968"/>
              <a:gd name="connsiteY3" fmla="*/ 6152387 h 7521140"/>
              <a:gd name="connsiteX4" fmla="*/ 5982968 w 5982968"/>
              <a:gd name="connsiteY4" fmla="*/ 6152387 h 7521140"/>
              <a:gd name="connsiteX5" fmla="*/ 5982968 w 5982968"/>
              <a:gd name="connsiteY5" fmla="*/ 7521140 h 7521140"/>
              <a:gd name="connsiteX6" fmla="*/ 0 w 5982968"/>
              <a:gd name="connsiteY6" fmla="*/ 7521140 h 7521140"/>
              <a:gd name="connsiteX7" fmla="*/ 0 w 5982968"/>
              <a:gd name="connsiteY7" fmla="*/ 6152387 h 7521140"/>
              <a:gd name="connsiteX8" fmla="*/ 2 w 5982968"/>
              <a:gd name="connsiteY8" fmla="*/ 6152387 h 7521140"/>
              <a:gd name="connsiteX9" fmla="*/ 2 w 5982968"/>
              <a:gd name="connsiteY9" fmla="*/ 905354 h 7521140"/>
              <a:gd name="connsiteX10" fmla="*/ 3 w 5982968"/>
              <a:gd name="connsiteY10" fmla="*/ 905354 h 7521140"/>
              <a:gd name="connsiteX11" fmla="*/ 3 w 5982968"/>
              <a:gd name="connsiteY11" fmla="*/ 0 h 7521140"/>
              <a:gd name="connsiteX12" fmla="*/ 35302 w 5982968"/>
              <a:gd name="connsiteY12" fmla="*/ 5883 h 7521140"/>
              <a:gd name="connsiteX13" fmla="*/ 138808 w 5982968"/>
              <a:gd name="connsiteY13" fmla="*/ 23197 h 7521140"/>
              <a:gd name="connsiteX14" fmla="*/ 214194 w 5982968"/>
              <a:gd name="connsiteY14" fmla="*/ 35299 h 7521140"/>
              <a:gd name="connsiteX15" fmla="*/ 303938 w 5982968"/>
              <a:gd name="connsiteY15" fmla="*/ 48074 h 7521140"/>
              <a:gd name="connsiteX16" fmla="*/ 410435 w 5982968"/>
              <a:gd name="connsiteY16" fmla="*/ 63370 h 7521140"/>
              <a:gd name="connsiteX17" fmla="*/ 528299 w 5982968"/>
              <a:gd name="connsiteY17" fmla="*/ 79507 h 7521140"/>
              <a:gd name="connsiteX18" fmla="*/ 661121 w 5982968"/>
              <a:gd name="connsiteY18" fmla="*/ 96484 h 7521140"/>
              <a:gd name="connsiteX19" fmla="*/ 805909 w 5982968"/>
              <a:gd name="connsiteY19" fmla="*/ 114469 h 7521140"/>
              <a:gd name="connsiteX20" fmla="*/ 963260 w 5982968"/>
              <a:gd name="connsiteY20" fmla="*/ 132455 h 7521140"/>
              <a:gd name="connsiteX21" fmla="*/ 1130783 w 5982968"/>
              <a:gd name="connsiteY21" fmla="*/ 150776 h 7521140"/>
              <a:gd name="connsiteX22" fmla="*/ 1311469 w 5982968"/>
              <a:gd name="connsiteY22" fmla="*/ 167753 h 7521140"/>
              <a:gd name="connsiteX23" fmla="*/ 1500531 w 5982968"/>
              <a:gd name="connsiteY23" fmla="*/ 184058 h 7521140"/>
              <a:gd name="connsiteX24" fmla="*/ 1700362 w 5982968"/>
              <a:gd name="connsiteY24" fmla="*/ 198850 h 7521140"/>
              <a:gd name="connsiteX25" fmla="*/ 1908569 w 5982968"/>
              <a:gd name="connsiteY25" fmla="*/ 212969 h 7521140"/>
              <a:gd name="connsiteX26" fmla="*/ 2125751 w 5982968"/>
              <a:gd name="connsiteY26" fmla="*/ 226249 h 7521140"/>
              <a:gd name="connsiteX27" fmla="*/ 2237034 w 5982968"/>
              <a:gd name="connsiteY27" fmla="*/ 230955 h 7521140"/>
              <a:gd name="connsiteX28" fmla="*/ 2350710 w 5982968"/>
              <a:gd name="connsiteY28" fmla="*/ 236166 h 7521140"/>
              <a:gd name="connsiteX29" fmla="*/ 2466181 w 5982968"/>
              <a:gd name="connsiteY29" fmla="*/ 241040 h 7521140"/>
              <a:gd name="connsiteX30" fmla="*/ 2582251 w 5982968"/>
              <a:gd name="connsiteY30" fmla="*/ 244234 h 7521140"/>
              <a:gd name="connsiteX31" fmla="*/ 2700713 w 5982968"/>
              <a:gd name="connsiteY31" fmla="*/ 247092 h 7521140"/>
              <a:gd name="connsiteX32" fmla="*/ 2820373 w 5982968"/>
              <a:gd name="connsiteY32" fmla="*/ 250117 h 7521140"/>
              <a:gd name="connsiteX33" fmla="*/ 2942425 w 5982968"/>
              <a:gd name="connsiteY33" fmla="*/ 252134 h 7521140"/>
              <a:gd name="connsiteX34" fmla="*/ 3065674 w 5982968"/>
              <a:gd name="connsiteY34" fmla="*/ 252134 h 7521140"/>
              <a:gd name="connsiteX35" fmla="*/ 3190119 w 5982968"/>
              <a:gd name="connsiteY35" fmla="*/ 253143 h 7521140"/>
              <a:gd name="connsiteX36" fmla="*/ 3315762 w 5982968"/>
              <a:gd name="connsiteY36" fmla="*/ 252134 h 7521140"/>
              <a:gd name="connsiteX37" fmla="*/ 3443199 w 5982968"/>
              <a:gd name="connsiteY37" fmla="*/ 250117 h 7521140"/>
              <a:gd name="connsiteX38" fmla="*/ 3570636 w 5982968"/>
              <a:gd name="connsiteY38" fmla="*/ 248268 h 7521140"/>
              <a:gd name="connsiteX39" fmla="*/ 3699868 w 5982968"/>
              <a:gd name="connsiteY39" fmla="*/ 244234 h 7521140"/>
              <a:gd name="connsiteX40" fmla="*/ 3830297 w 5982968"/>
              <a:gd name="connsiteY40" fmla="*/ 240032 h 7521140"/>
              <a:gd name="connsiteX41" fmla="*/ 3960726 w 5982968"/>
              <a:gd name="connsiteY41" fmla="*/ 235157 h 7521140"/>
              <a:gd name="connsiteX42" fmla="*/ 4092351 w 5982968"/>
              <a:gd name="connsiteY42" fmla="*/ 228266 h 7521140"/>
              <a:gd name="connsiteX43" fmla="*/ 4225173 w 5982968"/>
              <a:gd name="connsiteY43" fmla="*/ 220029 h 7521140"/>
              <a:gd name="connsiteX44" fmla="*/ 4358593 w 5982968"/>
              <a:gd name="connsiteY44" fmla="*/ 212129 h 7521140"/>
              <a:gd name="connsiteX45" fmla="*/ 4492012 w 5982968"/>
              <a:gd name="connsiteY45" fmla="*/ 202044 h 7521140"/>
              <a:gd name="connsiteX46" fmla="*/ 4627228 w 5982968"/>
              <a:gd name="connsiteY46" fmla="*/ 189941 h 7521140"/>
              <a:gd name="connsiteX47" fmla="*/ 4760647 w 5982968"/>
              <a:gd name="connsiteY47" fmla="*/ 177839 h 7521140"/>
              <a:gd name="connsiteX48" fmla="*/ 4896461 w 5982968"/>
              <a:gd name="connsiteY48" fmla="*/ 163887 h 7521140"/>
              <a:gd name="connsiteX49" fmla="*/ 5032872 w 5982968"/>
              <a:gd name="connsiteY49" fmla="*/ 148591 h 7521140"/>
              <a:gd name="connsiteX50" fmla="*/ 5167489 w 5982968"/>
              <a:gd name="connsiteY50" fmla="*/ 132455 h 7521140"/>
              <a:gd name="connsiteX51" fmla="*/ 5303902 w 5982968"/>
              <a:gd name="connsiteY51" fmla="*/ 113629 h 7521140"/>
              <a:gd name="connsiteX52" fmla="*/ 5439714 w 5982968"/>
              <a:gd name="connsiteY52" fmla="*/ 93458 h 7521140"/>
              <a:gd name="connsiteX53" fmla="*/ 5576126 w 5982968"/>
              <a:gd name="connsiteY53" fmla="*/ 73455 h 7521140"/>
              <a:gd name="connsiteX54" fmla="*/ 5711939 w 5982968"/>
              <a:gd name="connsiteY54" fmla="*/ 50091 h 7521140"/>
              <a:gd name="connsiteX55" fmla="*/ 5847154 w 5982968"/>
              <a:gd name="connsiteY55" fmla="*/ 26222 h 75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82968" h="7521140">
                <a:moveTo>
                  <a:pt x="5982968" y="1177"/>
                </a:moveTo>
                <a:lnTo>
                  <a:pt x="5982968" y="1344715"/>
                </a:lnTo>
                <a:lnTo>
                  <a:pt x="5982967" y="1344715"/>
                </a:lnTo>
                <a:lnTo>
                  <a:pt x="5982967" y="6152387"/>
                </a:lnTo>
                <a:lnTo>
                  <a:pt x="5982968" y="6152387"/>
                </a:lnTo>
                <a:lnTo>
                  <a:pt x="5982968" y="7521140"/>
                </a:lnTo>
                <a:lnTo>
                  <a:pt x="0" y="7521140"/>
                </a:lnTo>
                <a:lnTo>
                  <a:pt x="0" y="6152387"/>
                </a:lnTo>
                <a:lnTo>
                  <a:pt x="2" y="6152387"/>
                </a:lnTo>
                <a:lnTo>
                  <a:pt x="2" y="905354"/>
                </a:lnTo>
                <a:lnTo>
                  <a:pt x="3" y="905354"/>
                </a:lnTo>
                <a:lnTo>
                  <a:pt x="3" y="0"/>
                </a:lnTo>
                <a:lnTo>
                  <a:pt x="35302" y="5883"/>
                </a:lnTo>
                <a:lnTo>
                  <a:pt x="138808" y="23197"/>
                </a:lnTo>
                <a:lnTo>
                  <a:pt x="214194" y="35299"/>
                </a:lnTo>
                <a:lnTo>
                  <a:pt x="303938" y="48074"/>
                </a:lnTo>
                <a:lnTo>
                  <a:pt x="410435" y="63370"/>
                </a:lnTo>
                <a:lnTo>
                  <a:pt x="528299" y="79507"/>
                </a:lnTo>
                <a:lnTo>
                  <a:pt x="661121" y="96484"/>
                </a:lnTo>
                <a:lnTo>
                  <a:pt x="805909" y="114469"/>
                </a:lnTo>
                <a:lnTo>
                  <a:pt x="963260" y="132455"/>
                </a:lnTo>
                <a:lnTo>
                  <a:pt x="1130783" y="150776"/>
                </a:lnTo>
                <a:lnTo>
                  <a:pt x="1311469" y="167753"/>
                </a:lnTo>
                <a:lnTo>
                  <a:pt x="1500531" y="184058"/>
                </a:lnTo>
                <a:lnTo>
                  <a:pt x="1700362" y="198850"/>
                </a:lnTo>
                <a:lnTo>
                  <a:pt x="1908569" y="212969"/>
                </a:lnTo>
                <a:lnTo>
                  <a:pt x="2125751" y="226249"/>
                </a:lnTo>
                <a:lnTo>
                  <a:pt x="2237034" y="230955"/>
                </a:lnTo>
                <a:lnTo>
                  <a:pt x="2350710" y="236166"/>
                </a:lnTo>
                <a:lnTo>
                  <a:pt x="2466181" y="241040"/>
                </a:lnTo>
                <a:lnTo>
                  <a:pt x="2582251" y="244234"/>
                </a:lnTo>
                <a:lnTo>
                  <a:pt x="2700713" y="247092"/>
                </a:lnTo>
                <a:lnTo>
                  <a:pt x="2820373" y="250117"/>
                </a:lnTo>
                <a:lnTo>
                  <a:pt x="2942425" y="252134"/>
                </a:lnTo>
                <a:lnTo>
                  <a:pt x="3065674" y="252134"/>
                </a:lnTo>
                <a:lnTo>
                  <a:pt x="3190119" y="253143"/>
                </a:lnTo>
                <a:lnTo>
                  <a:pt x="3315762" y="252134"/>
                </a:lnTo>
                <a:lnTo>
                  <a:pt x="3443199" y="250117"/>
                </a:lnTo>
                <a:lnTo>
                  <a:pt x="3570636" y="248268"/>
                </a:lnTo>
                <a:lnTo>
                  <a:pt x="3699868" y="244234"/>
                </a:lnTo>
                <a:lnTo>
                  <a:pt x="3830297" y="240032"/>
                </a:lnTo>
                <a:lnTo>
                  <a:pt x="3960726" y="235157"/>
                </a:lnTo>
                <a:lnTo>
                  <a:pt x="4092351" y="228266"/>
                </a:lnTo>
                <a:lnTo>
                  <a:pt x="4225173" y="220029"/>
                </a:lnTo>
                <a:lnTo>
                  <a:pt x="4358593" y="212129"/>
                </a:lnTo>
                <a:lnTo>
                  <a:pt x="4492012" y="202044"/>
                </a:lnTo>
                <a:lnTo>
                  <a:pt x="4627228" y="189941"/>
                </a:lnTo>
                <a:lnTo>
                  <a:pt x="4760647" y="177839"/>
                </a:lnTo>
                <a:lnTo>
                  <a:pt x="4896461" y="163887"/>
                </a:lnTo>
                <a:lnTo>
                  <a:pt x="5032872" y="148591"/>
                </a:lnTo>
                <a:lnTo>
                  <a:pt x="5167489" y="132455"/>
                </a:lnTo>
                <a:lnTo>
                  <a:pt x="5303902" y="113629"/>
                </a:lnTo>
                <a:lnTo>
                  <a:pt x="5439714" y="93458"/>
                </a:lnTo>
                <a:lnTo>
                  <a:pt x="5576126" y="73455"/>
                </a:lnTo>
                <a:lnTo>
                  <a:pt x="5711939" y="50091"/>
                </a:lnTo>
                <a:lnTo>
                  <a:pt x="5847154" y="26222"/>
                </a:lnTo>
                <a:close/>
              </a:path>
            </a:pathLst>
          </a:custGeom>
          <a:ln>
            <a:noFill/>
          </a:ln>
        </p:spPr>
      </p:sp>
      <p:sp>
        <p:nvSpPr>
          <p:cNvPr id="3" name="Content Placeholder 2"/>
          <p:cNvSpPr>
            <a:spLocks noGrp="1"/>
          </p:cNvSpPr>
          <p:nvPr>
            <p:ph idx="1"/>
          </p:nvPr>
        </p:nvSpPr>
        <p:spPr>
          <a:xfrm>
            <a:off x="4808376" y="437513"/>
            <a:ext cx="5984315" cy="5954325"/>
          </a:xfrm>
        </p:spPr>
        <p:txBody>
          <a:bodyPr vert="horz" lIns="91440" tIns="45720" rIns="91440" bIns="45720" rtlCol="0" anchor="ctr">
            <a:normAutofit/>
          </a:bodyPr>
          <a:lstStyle/>
          <a:p>
            <a:r>
              <a:rPr lang="en-US" sz="2400" b="1"/>
              <a:t>Entrance requirements: Middle 50th percentile</a:t>
            </a:r>
          </a:p>
          <a:p>
            <a:r>
              <a:rPr lang="en-US" sz="2400" b="1"/>
              <a:t>Size of school: Small Mid size ,or large</a:t>
            </a:r>
          </a:p>
          <a:p>
            <a:r>
              <a:rPr lang="en-US" sz="2400" b="1"/>
              <a:t>Major area of study</a:t>
            </a:r>
          </a:p>
          <a:p>
            <a:r>
              <a:rPr lang="en-US" sz="2400" b="1"/>
              <a:t>Location: Climate/Distance/Transportation</a:t>
            </a:r>
          </a:p>
          <a:p>
            <a:r>
              <a:rPr lang="en-US" sz="2400" b="1"/>
              <a:t>Urban vs rural</a:t>
            </a:r>
          </a:p>
          <a:p>
            <a:r>
              <a:rPr lang="en-US" sz="2400" b="1"/>
              <a:t>Accreditation: Regional credits transfer</a:t>
            </a:r>
          </a:p>
          <a:p>
            <a:r>
              <a:rPr lang="en-US" sz="2400" b="1"/>
              <a:t>Athletic programs</a:t>
            </a:r>
          </a:p>
          <a:p>
            <a:r>
              <a:rPr lang="en-US" sz="2400" b="1"/>
              <a:t>Cost: How much can you afford to pay? Have the conversation NOW!</a:t>
            </a:r>
          </a:p>
          <a:p>
            <a:endParaRPr lang="en-US" sz="2000"/>
          </a:p>
        </p:txBody>
      </p:sp>
      <p:pic>
        <p:nvPicPr>
          <p:cNvPr id="6" name="Picture 6" descr="A picture containing toy, doll, vector graphics&#10;&#10;Description automatically generated">
            <a:extLst>
              <a:ext uri="{FF2B5EF4-FFF2-40B4-BE49-F238E27FC236}">
                <a16:creationId xmlns:a16="http://schemas.microsoft.com/office/drawing/2014/main" id="{6C9585A3-6972-96F3-9858-7C571D1B2FC4}"/>
              </a:ext>
            </a:extLst>
          </p:cNvPr>
          <p:cNvPicPr>
            <a:picLocks noChangeAspect="1"/>
          </p:cNvPicPr>
          <p:nvPr/>
        </p:nvPicPr>
        <p:blipFill rotWithShape="1">
          <a:blip r:embed="rId4"/>
          <a:srcRect l="50347" t="26389"/>
          <a:stretch/>
        </p:blipFill>
        <p:spPr>
          <a:xfrm>
            <a:off x="1552575" y="3381375"/>
            <a:ext cx="2019301" cy="3000378"/>
          </a:xfrm>
          <a:prstGeom prst="rect">
            <a:avLst/>
          </a:prstGeom>
        </p:spPr>
      </p:pic>
    </p:spTree>
    <p:extLst>
      <p:ext uri="{BB962C8B-B14F-4D97-AF65-F5344CB8AC3E}">
        <p14:creationId xmlns:p14="http://schemas.microsoft.com/office/powerpoint/2010/main" val="848791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DECA11-8F23-4BFB-819D-1C5A97840D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4DBF623-F256-43E8-93AC-B5467A91F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Freeform 5">
              <a:extLst>
                <a:ext uri="{FF2B5EF4-FFF2-40B4-BE49-F238E27FC236}">
                  <a16:creationId xmlns:a16="http://schemas.microsoft.com/office/drawing/2014/main" id="{B6AB7373-B022-4BA1-B8E7-D2C342475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itle 1"/>
          <p:cNvSpPr>
            <a:spLocks noGrp="1"/>
          </p:cNvSpPr>
          <p:nvPr>
            <p:ph type="title"/>
          </p:nvPr>
        </p:nvSpPr>
        <p:spPr>
          <a:xfrm>
            <a:off x="994087" y="1130603"/>
            <a:ext cx="2851585" cy="1967894"/>
          </a:xfrm>
        </p:spPr>
        <p:txBody>
          <a:bodyPr anchor="ctr">
            <a:normAutofit fontScale="90000"/>
          </a:bodyPr>
          <a:lstStyle/>
          <a:p>
            <a:r>
              <a:rPr lang="en-US" sz="3200">
                <a:solidFill>
                  <a:srgbClr val="EBEBEB"/>
                </a:solidFill>
              </a:rPr>
              <a:t>Steps to the College application process</a:t>
            </a:r>
          </a:p>
        </p:txBody>
      </p:sp>
      <p:sp>
        <p:nvSpPr>
          <p:cNvPr id="12" name="Freeform: Shape 11">
            <a:extLst>
              <a:ext uri="{FF2B5EF4-FFF2-40B4-BE49-F238E27FC236}">
                <a16:creationId xmlns:a16="http://schemas.microsoft.com/office/drawing/2014/main" id="{E0BFF7C8-A0F2-492C-AD80-E74CED0D1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838669">
            <a:off x="2884218" y="1683278"/>
            <a:ext cx="2934265" cy="437897"/>
          </a:xfrm>
          <a:custGeom>
            <a:avLst/>
            <a:gdLst>
              <a:gd name="connsiteX0" fmla="*/ 2934265 w 2934265"/>
              <a:gd name="connsiteY0" fmla="*/ 0 h 437897"/>
              <a:gd name="connsiteX1" fmla="*/ 2888069 w 2934265"/>
              <a:gd name="connsiteY1" fmla="*/ 437897 h 437897"/>
              <a:gd name="connsiteX2" fmla="*/ 2791337 w 2934265"/>
              <a:gd name="connsiteY2" fmla="*/ 437084 h 437897"/>
              <a:gd name="connsiteX3" fmla="*/ 25070 w 2934265"/>
              <a:gd name="connsiteY3" fmla="*/ 208388 h 437897"/>
              <a:gd name="connsiteX4" fmla="*/ 0 w 2934265"/>
              <a:gd name="connsiteY4" fmla="*/ 141220 h 437897"/>
              <a:gd name="connsiteX5" fmla="*/ 157202 w 2934265"/>
              <a:gd name="connsiteY5" fmla="*/ 150137 h 437897"/>
              <a:gd name="connsiteX6" fmla="*/ 237720 w 2934265"/>
              <a:gd name="connsiteY6" fmla="*/ 153470 h 437897"/>
              <a:gd name="connsiteX7" fmla="*/ 320008 w 2934265"/>
              <a:gd name="connsiteY7" fmla="*/ 156970 h 437897"/>
              <a:gd name="connsiteX8" fmla="*/ 403475 w 2934265"/>
              <a:gd name="connsiteY8" fmla="*/ 160304 h 437897"/>
              <a:gd name="connsiteX9" fmla="*/ 487532 w 2934265"/>
              <a:gd name="connsiteY9" fmla="*/ 162387 h 437897"/>
              <a:gd name="connsiteX10" fmla="*/ 573065 w 2934265"/>
              <a:gd name="connsiteY10" fmla="*/ 164387 h 437897"/>
              <a:gd name="connsiteX11" fmla="*/ 660071 w 2934265"/>
              <a:gd name="connsiteY11" fmla="*/ 166470 h 437897"/>
              <a:gd name="connsiteX12" fmla="*/ 748258 w 2934265"/>
              <a:gd name="connsiteY12" fmla="*/ 167887 h 437897"/>
              <a:gd name="connsiteX13" fmla="*/ 837329 w 2934265"/>
              <a:gd name="connsiteY13" fmla="*/ 167887 h 437897"/>
              <a:gd name="connsiteX14" fmla="*/ 927580 w 2934265"/>
              <a:gd name="connsiteY14" fmla="*/ 168470 h 437897"/>
              <a:gd name="connsiteX15" fmla="*/ 1018716 w 2934265"/>
              <a:gd name="connsiteY15" fmla="*/ 167887 h 437897"/>
              <a:gd name="connsiteX16" fmla="*/ 1110736 w 2934265"/>
              <a:gd name="connsiteY16" fmla="*/ 166470 h 437897"/>
              <a:gd name="connsiteX17" fmla="*/ 1203052 w 2934265"/>
              <a:gd name="connsiteY17" fmla="*/ 165137 h 437897"/>
              <a:gd name="connsiteX18" fmla="*/ 1296547 w 2934265"/>
              <a:gd name="connsiteY18" fmla="*/ 162387 h 437897"/>
              <a:gd name="connsiteX19" fmla="*/ 1391222 w 2934265"/>
              <a:gd name="connsiteY19" fmla="*/ 159720 h 437897"/>
              <a:gd name="connsiteX20" fmla="*/ 1485308 w 2934265"/>
              <a:gd name="connsiteY20" fmla="*/ 156220 h 437897"/>
              <a:gd name="connsiteX21" fmla="*/ 1580573 w 2934265"/>
              <a:gd name="connsiteY21" fmla="*/ 151553 h 437897"/>
              <a:gd name="connsiteX22" fmla="*/ 1677017 w 2934265"/>
              <a:gd name="connsiteY22" fmla="*/ 146053 h 437897"/>
              <a:gd name="connsiteX23" fmla="*/ 1773462 w 2934265"/>
              <a:gd name="connsiteY23" fmla="*/ 140636 h 437897"/>
              <a:gd name="connsiteX24" fmla="*/ 1869907 w 2934265"/>
              <a:gd name="connsiteY24" fmla="*/ 133720 h 437897"/>
              <a:gd name="connsiteX25" fmla="*/ 1968121 w 2934265"/>
              <a:gd name="connsiteY25" fmla="*/ 125553 h 437897"/>
              <a:gd name="connsiteX26" fmla="*/ 2064566 w 2934265"/>
              <a:gd name="connsiteY26" fmla="*/ 117386 h 437897"/>
              <a:gd name="connsiteX27" fmla="*/ 2162780 w 2934265"/>
              <a:gd name="connsiteY27" fmla="*/ 107802 h 437897"/>
              <a:gd name="connsiteX28" fmla="*/ 2261880 w 2934265"/>
              <a:gd name="connsiteY28" fmla="*/ 97552 h 437897"/>
              <a:gd name="connsiteX29" fmla="*/ 2359209 w 2934265"/>
              <a:gd name="connsiteY29" fmla="*/ 86635 h 437897"/>
              <a:gd name="connsiteX30" fmla="*/ 2457718 w 2934265"/>
              <a:gd name="connsiteY30" fmla="*/ 73802 h 437897"/>
              <a:gd name="connsiteX31" fmla="*/ 2556228 w 2934265"/>
              <a:gd name="connsiteY31" fmla="*/ 60135 h 437897"/>
              <a:gd name="connsiteX32" fmla="*/ 2654737 w 2934265"/>
              <a:gd name="connsiteY32" fmla="*/ 46552 h 437897"/>
              <a:gd name="connsiteX33" fmla="*/ 2752951 w 2934265"/>
              <a:gd name="connsiteY33" fmla="*/ 30718 h 437897"/>
              <a:gd name="connsiteX34" fmla="*/ 2851166 w 2934265"/>
              <a:gd name="connsiteY34" fmla="*/ 14384 h 4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34265" h="437897">
                <a:moveTo>
                  <a:pt x="2934265" y="0"/>
                </a:moveTo>
                <a:lnTo>
                  <a:pt x="2888069" y="437897"/>
                </a:lnTo>
                <a:lnTo>
                  <a:pt x="2791337" y="437084"/>
                </a:lnTo>
                <a:cubicBezTo>
                  <a:pt x="2010492" y="424446"/>
                  <a:pt x="481578" y="316124"/>
                  <a:pt x="25070" y="208388"/>
                </a:cubicBezTo>
                <a:cubicBezTo>
                  <a:pt x="16811" y="185970"/>
                  <a:pt x="8258" y="163637"/>
                  <a:pt x="0" y="141220"/>
                </a:cubicBezTo>
                <a:lnTo>
                  <a:pt x="157202" y="150137"/>
                </a:lnTo>
                <a:lnTo>
                  <a:pt x="237720" y="153470"/>
                </a:lnTo>
                <a:lnTo>
                  <a:pt x="320008" y="156970"/>
                </a:lnTo>
                <a:lnTo>
                  <a:pt x="403475" y="160304"/>
                </a:lnTo>
                <a:lnTo>
                  <a:pt x="487532" y="162387"/>
                </a:lnTo>
                <a:lnTo>
                  <a:pt x="573065" y="164387"/>
                </a:lnTo>
                <a:lnTo>
                  <a:pt x="660071" y="166470"/>
                </a:lnTo>
                <a:lnTo>
                  <a:pt x="748258" y="167887"/>
                </a:lnTo>
                <a:lnTo>
                  <a:pt x="837329" y="167887"/>
                </a:lnTo>
                <a:lnTo>
                  <a:pt x="927580" y="168470"/>
                </a:lnTo>
                <a:lnTo>
                  <a:pt x="1018716" y="167887"/>
                </a:lnTo>
                <a:lnTo>
                  <a:pt x="1110736" y="166470"/>
                </a:lnTo>
                <a:lnTo>
                  <a:pt x="1203052" y="165137"/>
                </a:lnTo>
                <a:lnTo>
                  <a:pt x="1296547" y="162387"/>
                </a:lnTo>
                <a:lnTo>
                  <a:pt x="1391222" y="159720"/>
                </a:lnTo>
                <a:lnTo>
                  <a:pt x="1485308" y="156220"/>
                </a:lnTo>
                <a:lnTo>
                  <a:pt x="1580573" y="151553"/>
                </a:lnTo>
                <a:lnTo>
                  <a:pt x="1677017" y="146053"/>
                </a:lnTo>
                <a:lnTo>
                  <a:pt x="1773462" y="140636"/>
                </a:lnTo>
                <a:lnTo>
                  <a:pt x="1869907" y="133720"/>
                </a:lnTo>
                <a:lnTo>
                  <a:pt x="1968121" y="125553"/>
                </a:lnTo>
                <a:lnTo>
                  <a:pt x="2064566" y="117386"/>
                </a:lnTo>
                <a:lnTo>
                  <a:pt x="2162780" y="107802"/>
                </a:lnTo>
                <a:lnTo>
                  <a:pt x="2261880" y="97552"/>
                </a:lnTo>
                <a:lnTo>
                  <a:pt x="2359209" y="86635"/>
                </a:lnTo>
                <a:lnTo>
                  <a:pt x="2457718" y="73802"/>
                </a:lnTo>
                <a:lnTo>
                  <a:pt x="2556228" y="60135"/>
                </a:lnTo>
                <a:lnTo>
                  <a:pt x="2654737" y="46552"/>
                </a:lnTo>
                <a:lnTo>
                  <a:pt x="2752951" y="30718"/>
                </a:lnTo>
                <a:lnTo>
                  <a:pt x="2851166" y="14384"/>
                </a:lnTo>
                <a:close/>
              </a:path>
            </a:pathLst>
          </a:custGeom>
          <a:solidFill>
            <a:schemeClr val="bg1">
              <a:alpha val="20000"/>
            </a:schemeClr>
          </a:solidFill>
          <a:ln>
            <a:noFill/>
          </a:ln>
        </p:spPr>
        <p:txBody>
          <a:bodyPr wrap="square">
            <a:noAutofit/>
          </a:bodyPr>
          <a:lstStyle/>
          <a:p>
            <a:endParaRPr lang="en-US"/>
          </a:p>
        </p:txBody>
      </p:sp>
      <p:sp useBgFill="1">
        <p:nvSpPr>
          <p:cNvPr id="14" name="Freeform: Shape 13">
            <a:extLst>
              <a:ext uri="{FF2B5EF4-FFF2-40B4-BE49-F238E27FC236}">
                <a16:creationId xmlns:a16="http://schemas.microsoft.com/office/drawing/2014/main" id="{F8FA804E-1D25-47B6-B418-617D700B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973494" y="-361419"/>
            <a:ext cx="5982968" cy="7580834"/>
          </a:xfrm>
          <a:custGeom>
            <a:avLst/>
            <a:gdLst>
              <a:gd name="connsiteX0" fmla="*/ 5982968 w 5982968"/>
              <a:gd name="connsiteY0" fmla="*/ 1177 h 7521140"/>
              <a:gd name="connsiteX1" fmla="*/ 5982968 w 5982968"/>
              <a:gd name="connsiteY1" fmla="*/ 1344715 h 7521140"/>
              <a:gd name="connsiteX2" fmla="*/ 5982967 w 5982968"/>
              <a:gd name="connsiteY2" fmla="*/ 1344715 h 7521140"/>
              <a:gd name="connsiteX3" fmla="*/ 5982967 w 5982968"/>
              <a:gd name="connsiteY3" fmla="*/ 6152387 h 7521140"/>
              <a:gd name="connsiteX4" fmla="*/ 5982968 w 5982968"/>
              <a:gd name="connsiteY4" fmla="*/ 6152387 h 7521140"/>
              <a:gd name="connsiteX5" fmla="*/ 5982968 w 5982968"/>
              <a:gd name="connsiteY5" fmla="*/ 7521140 h 7521140"/>
              <a:gd name="connsiteX6" fmla="*/ 0 w 5982968"/>
              <a:gd name="connsiteY6" fmla="*/ 7521140 h 7521140"/>
              <a:gd name="connsiteX7" fmla="*/ 0 w 5982968"/>
              <a:gd name="connsiteY7" fmla="*/ 6152387 h 7521140"/>
              <a:gd name="connsiteX8" fmla="*/ 2 w 5982968"/>
              <a:gd name="connsiteY8" fmla="*/ 6152387 h 7521140"/>
              <a:gd name="connsiteX9" fmla="*/ 2 w 5982968"/>
              <a:gd name="connsiteY9" fmla="*/ 905354 h 7521140"/>
              <a:gd name="connsiteX10" fmla="*/ 3 w 5982968"/>
              <a:gd name="connsiteY10" fmla="*/ 905354 h 7521140"/>
              <a:gd name="connsiteX11" fmla="*/ 3 w 5982968"/>
              <a:gd name="connsiteY11" fmla="*/ 0 h 7521140"/>
              <a:gd name="connsiteX12" fmla="*/ 35302 w 5982968"/>
              <a:gd name="connsiteY12" fmla="*/ 5883 h 7521140"/>
              <a:gd name="connsiteX13" fmla="*/ 138808 w 5982968"/>
              <a:gd name="connsiteY13" fmla="*/ 23197 h 7521140"/>
              <a:gd name="connsiteX14" fmla="*/ 214194 w 5982968"/>
              <a:gd name="connsiteY14" fmla="*/ 35299 h 7521140"/>
              <a:gd name="connsiteX15" fmla="*/ 303938 w 5982968"/>
              <a:gd name="connsiteY15" fmla="*/ 48074 h 7521140"/>
              <a:gd name="connsiteX16" fmla="*/ 410435 w 5982968"/>
              <a:gd name="connsiteY16" fmla="*/ 63370 h 7521140"/>
              <a:gd name="connsiteX17" fmla="*/ 528299 w 5982968"/>
              <a:gd name="connsiteY17" fmla="*/ 79507 h 7521140"/>
              <a:gd name="connsiteX18" fmla="*/ 661121 w 5982968"/>
              <a:gd name="connsiteY18" fmla="*/ 96484 h 7521140"/>
              <a:gd name="connsiteX19" fmla="*/ 805909 w 5982968"/>
              <a:gd name="connsiteY19" fmla="*/ 114469 h 7521140"/>
              <a:gd name="connsiteX20" fmla="*/ 963260 w 5982968"/>
              <a:gd name="connsiteY20" fmla="*/ 132455 h 7521140"/>
              <a:gd name="connsiteX21" fmla="*/ 1130783 w 5982968"/>
              <a:gd name="connsiteY21" fmla="*/ 150776 h 7521140"/>
              <a:gd name="connsiteX22" fmla="*/ 1311469 w 5982968"/>
              <a:gd name="connsiteY22" fmla="*/ 167753 h 7521140"/>
              <a:gd name="connsiteX23" fmla="*/ 1500531 w 5982968"/>
              <a:gd name="connsiteY23" fmla="*/ 184058 h 7521140"/>
              <a:gd name="connsiteX24" fmla="*/ 1700362 w 5982968"/>
              <a:gd name="connsiteY24" fmla="*/ 198850 h 7521140"/>
              <a:gd name="connsiteX25" fmla="*/ 1908569 w 5982968"/>
              <a:gd name="connsiteY25" fmla="*/ 212969 h 7521140"/>
              <a:gd name="connsiteX26" fmla="*/ 2125751 w 5982968"/>
              <a:gd name="connsiteY26" fmla="*/ 226249 h 7521140"/>
              <a:gd name="connsiteX27" fmla="*/ 2237034 w 5982968"/>
              <a:gd name="connsiteY27" fmla="*/ 230955 h 7521140"/>
              <a:gd name="connsiteX28" fmla="*/ 2350710 w 5982968"/>
              <a:gd name="connsiteY28" fmla="*/ 236166 h 7521140"/>
              <a:gd name="connsiteX29" fmla="*/ 2466181 w 5982968"/>
              <a:gd name="connsiteY29" fmla="*/ 241040 h 7521140"/>
              <a:gd name="connsiteX30" fmla="*/ 2582251 w 5982968"/>
              <a:gd name="connsiteY30" fmla="*/ 244234 h 7521140"/>
              <a:gd name="connsiteX31" fmla="*/ 2700713 w 5982968"/>
              <a:gd name="connsiteY31" fmla="*/ 247092 h 7521140"/>
              <a:gd name="connsiteX32" fmla="*/ 2820373 w 5982968"/>
              <a:gd name="connsiteY32" fmla="*/ 250117 h 7521140"/>
              <a:gd name="connsiteX33" fmla="*/ 2942425 w 5982968"/>
              <a:gd name="connsiteY33" fmla="*/ 252134 h 7521140"/>
              <a:gd name="connsiteX34" fmla="*/ 3065674 w 5982968"/>
              <a:gd name="connsiteY34" fmla="*/ 252134 h 7521140"/>
              <a:gd name="connsiteX35" fmla="*/ 3190119 w 5982968"/>
              <a:gd name="connsiteY35" fmla="*/ 253143 h 7521140"/>
              <a:gd name="connsiteX36" fmla="*/ 3315762 w 5982968"/>
              <a:gd name="connsiteY36" fmla="*/ 252134 h 7521140"/>
              <a:gd name="connsiteX37" fmla="*/ 3443199 w 5982968"/>
              <a:gd name="connsiteY37" fmla="*/ 250117 h 7521140"/>
              <a:gd name="connsiteX38" fmla="*/ 3570636 w 5982968"/>
              <a:gd name="connsiteY38" fmla="*/ 248268 h 7521140"/>
              <a:gd name="connsiteX39" fmla="*/ 3699868 w 5982968"/>
              <a:gd name="connsiteY39" fmla="*/ 244234 h 7521140"/>
              <a:gd name="connsiteX40" fmla="*/ 3830297 w 5982968"/>
              <a:gd name="connsiteY40" fmla="*/ 240032 h 7521140"/>
              <a:gd name="connsiteX41" fmla="*/ 3960726 w 5982968"/>
              <a:gd name="connsiteY41" fmla="*/ 235157 h 7521140"/>
              <a:gd name="connsiteX42" fmla="*/ 4092351 w 5982968"/>
              <a:gd name="connsiteY42" fmla="*/ 228266 h 7521140"/>
              <a:gd name="connsiteX43" fmla="*/ 4225173 w 5982968"/>
              <a:gd name="connsiteY43" fmla="*/ 220029 h 7521140"/>
              <a:gd name="connsiteX44" fmla="*/ 4358593 w 5982968"/>
              <a:gd name="connsiteY44" fmla="*/ 212129 h 7521140"/>
              <a:gd name="connsiteX45" fmla="*/ 4492012 w 5982968"/>
              <a:gd name="connsiteY45" fmla="*/ 202044 h 7521140"/>
              <a:gd name="connsiteX46" fmla="*/ 4627228 w 5982968"/>
              <a:gd name="connsiteY46" fmla="*/ 189941 h 7521140"/>
              <a:gd name="connsiteX47" fmla="*/ 4760647 w 5982968"/>
              <a:gd name="connsiteY47" fmla="*/ 177839 h 7521140"/>
              <a:gd name="connsiteX48" fmla="*/ 4896461 w 5982968"/>
              <a:gd name="connsiteY48" fmla="*/ 163887 h 7521140"/>
              <a:gd name="connsiteX49" fmla="*/ 5032872 w 5982968"/>
              <a:gd name="connsiteY49" fmla="*/ 148591 h 7521140"/>
              <a:gd name="connsiteX50" fmla="*/ 5167489 w 5982968"/>
              <a:gd name="connsiteY50" fmla="*/ 132455 h 7521140"/>
              <a:gd name="connsiteX51" fmla="*/ 5303902 w 5982968"/>
              <a:gd name="connsiteY51" fmla="*/ 113629 h 7521140"/>
              <a:gd name="connsiteX52" fmla="*/ 5439714 w 5982968"/>
              <a:gd name="connsiteY52" fmla="*/ 93458 h 7521140"/>
              <a:gd name="connsiteX53" fmla="*/ 5576126 w 5982968"/>
              <a:gd name="connsiteY53" fmla="*/ 73455 h 7521140"/>
              <a:gd name="connsiteX54" fmla="*/ 5711939 w 5982968"/>
              <a:gd name="connsiteY54" fmla="*/ 50091 h 7521140"/>
              <a:gd name="connsiteX55" fmla="*/ 5847154 w 5982968"/>
              <a:gd name="connsiteY55" fmla="*/ 26222 h 75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82968" h="7521140">
                <a:moveTo>
                  <a:pt x="5982968" y="1177"/>
                </a:moveTo>
                <a:lnTo>
                  <a:pt x="5982968" y="1344715"/>
                </a:lnTo>
                <a:lnTo>
                  <a:pt x="5982967" y="1344715"/>
                </a:lnTo>
                <a:lnTo>
                  <a:pt x="5982967" y="6152387"/>
                </a:lnTo>
                <a:lnTo>
                  <a:pt x="5982968" y="6152387"/>
                </a:lnTo>
                <a:lnTo>
                  <a:pt x="5982968" y="7521140"/>
                </a:lnTo>
                <a:lnTo>
                  <a:pt x="0" y="7521140"/>
                </a:lnTo>
                <a:lnTo>
                  <a:pt x="0" y="6152387"/>
                </a:lnTo>
                <a:lnTo>
                  <a:pt x="2" y="6152387"/>
                </a:lnTo>
                <a:lnTo>
                  <a:pt x="2" y="905354"/>
                </a:lnTo>
                <a:lnTo>
                  <a:pt x="3" y="905354"/>
                </a:lnTo>
                <a:lnTo>
                  <a:pt x="3" y="0"/>
                </a:lnTo>
                <a:lnTo>
                  <a:pt x="35302" y="5883"/>
                </a:lnTo>
                <a:lnTo>
                  <a:pt x="138808" y="23197"/>
                </a:lnTo>
                <a:lnTo>
                  <a:pt x="214194" y="35299"/>
                </a:lnTo>
                <a:lnTo>
                  <a:pt x="303938" y="48074"/>
                </a:lnTo>
                <a:lnTo>
                  <a:pt x="410435" y="63370"/>
                </a:lnTo>
                <a:lnTo>
                  <a:pt x="528299" y="79507"/>
                </a:lnTo>
                <a:lnTo>
                  <a:pt x="661121" y="96484"/>
                </a:lnTo>
                <a:lnTo>
                  <a:pt x="805909" y="114469"/>
                </a:lnTo>
                <a:lnTo>
                  <a:pt x="963260" y="132455"/>
                </a:lnTo>
                <a:lnTo>
                  <a:pt x="1130783" y="150776"/>
                </a:lnTo>
                <a:lnTo>
                  <a:pt x="1311469" y="167753"/>
                </a:lnTo>
                <a:lnTo>
                  <a:pt x="1500531" y="184058"/>
                </a:lnTo>
                <a:lnTo>
                  <a:pt x="1700362" y="198850"/>
                </a:lnTo>
                <a:lnTo>
                  <a:pt x="1908569" y="212969"/>
                </a:lnTo>
                <a:lnTo>
                  <a:pt x="2125751" y="226249"/>
                </a:lnTo>
                <a:lnTo>
                  <a:pt x="2237034" y="230955"/>
                </a:lnTo>
                <a:lnTo>
                  <a:pt x="2350710" y="236166"/>
                </a:lnTo>
                <a:lnTo>
                  <a:pt x="2466181" y="241040"/>
                </a:lnTo>
                <a:lnTo>
                  <a:pt x="2582251" y="244234"/>
                </a:lnTo>
                <a:lnTo>
                  <a:pt x="2700713" y="247092"/>
                </a:lnTo>
                <a:lnTo>
                  <a:pt x="2820373" y="250117"/>
                </a:lnTo>
                <a:lnTo>
                  <a:pt x="2942425" y="252134"/>
                </a:lnTo>
                <a:lnTo>
                  <a:pt x="3065674" y="252134"/>
                </a:lnTo>
                <a:lnTo>
                  <a:pt x="3190119" y="253143"/>
                </a:lnTo>
                <a:lnTo>
                  <a:pt x="3315762" y="252134"/>
                </a:lnTo>
                <a:lnTo>
                  <a:pt x="3443199" y="250117"/>
                </a:lnTo>
                <a:lnTo>
                  <a:pt x="3570636" y="248268"/>
                </a:lnTo>
                <a:lnTo>
                  <a:pt x="3699868" y="244234"/>
                </a:lnTo>
                <a:lnTo>
                  <a:pt x="3830297" y="240032"/>
                </a:lnTo>
                <a:lnTo>
                  <a:pt x="3960726" y="235157"/>
                </a:lnTo>
                <a:lnTo>
                  <a:pt x="4092351" y="228266"/>
                </a:lnTo>
                <a:lnTo>
                  <a:pt x="4225173" y="220029"/>
                </a:lnTo>
                <a:lnTo>
                  <a:pt x="4358593" y="212129"/>
                </a:lnTo>
                <a:lnTo>
                  <a:pt x="4492012" y="202044"/>
                </a:lnTo>
                <a:lnTo>
                  <a:pt x="4627228" y="189941"/>
                </a:lnTo>
                <a:lnTo>
                  <a:pt x="4760647" y="177839"/>
                </a:lnTo>
                <a:lnTo>
                  <a:pt x="4896461" y="163887"/>
                </a:lnTo>
                <a:lnTo>
                  <a:pt x="5032872" y="148591"/>
                </a:lnTo>
                <a:lnTo>
                  <a:pt x="5167489" y="132455"/>
                </a:lnTo>
                <a:lnTo>
                  <a:pt x="5303902" y="113629"/>
                </a:lnTo>
                <a:lnTo>
                  <a:pt x="5439714" y="93458"/>
                </a:lnTo>
                <a:lnTo>
                  <a:pt x="5576126" y="73455"/>
                </a:lnTo>
                <a:lnTo>
                  <a:pt x="5711939" y="50091"/>
                </a:lnTo>
                <a:lnTo>
                  <a:pt x="5847154" y="26222"/>
                </a:lnTo>
                <a:close/>
              </a:path>
            </a:pathLst>
          </a:custGeom>
          <a:ln>
            <a:noFill/>
          </a:ln>
        </p:spPr>
      </p:sp>
      <p:sp>
        <p:nvSpPr>
          <p:cNvPr id="3" name="Content Placeholder 2"/>
          <p:cNvSpPr>
            <a:spLocks noGrp="1"/>
          </p:cNvSpPr>
          <p:nvPr>
            <p:ph idx="1"/>
          </p:nvPr>
        </p:nvSpPr>
        <p:spPr>
          <a:xfrm>
            <a:off x="4808376" y="437513"/>
            <a:ext cx="5984315" cy="5954325"/>
          </a:xfrm>
        </p:spPr>
        <p:txBody>
          <a:bodyPr vert="horz" lIns="91440" tIns="45720" rIns="91440" bIns="45720" rtlCol="0" anchor="ctr">
            <a:normAutofit fontScale="92500" lnSpcReduction="10000"/>
          </a:bodyPr>
          <a:lstStyle/>
          <a:p>
            <a:r>
              <a:rPr lang="en-US" sz="2400" b="1"/>
              <a:t>Get organized/prioritize deadlines</a:t>
            </a:r>
          </a:p>
          <a:p>
            <a:r>
              <a:rPr lang="en-US" sz="2400" b="1"/>
              <a:t>Complete applications</a:t>
            </a:r>
          </a:p>
          <a:p>
            <a:pPr lvl="1"/>
            <a:r>
              <a:rPr lang="en-US" sz="2400" b="1"/>
              <a:t>Letter of recommendations</a:t>
            </a:r>
          </a:p>
          <a:p>
            <a:pPr lvl="1"/>
            <a:r>
              <a:rPr lang="en-US" sz="2400" b="1"/>
              <a:t>Review essays</a:t>
            </a:r>
          </a:p>
          <a:p>
            <a:pPr lvl="1"/>
            <a:r>
              <a:rPr lang="en-US" sz="2400" b="1"/>
              <a:t>Submit and pay application fee (fee waiver if applicable)</a:t>
            </a:r>
          </a:p>
          <a:p>
            <a:r>
              <a:rPr lang="en-US" sz="2400" b="1"/>
              <a:t>Request transcripts from Counselors via </a:t>
            </a:r>
            <a:r>
              <a:rPr lang="en-US" sz="2400" b="1" err="1"/>
              <a:t>Xello</a:t>
            </a:r>
            <a:endParaRPr lang="en-US" sz="2400" b="1"/>
          </a:p>
          <a:p>
            <a:r>
              <a:rPr lang="en-US" sz="2400" b="1"/>
              <a:t>Send test scores</a:t>
            </a:r>
          </a:p>
          <a:p>
            <a:r>
              <a:rPr lang="en-US" sz="2400" b="1"/>
              <a:t>Complete FAFSA. Apply to scholarships</a:t>
            </a:r>
          </a:p>
          <a:p>
            <a:r>
              <a:rPr lang="en-US" sz="2400" b="1"/>
              <a:t>Sit back and wait patiently.</a:t>
            </a:r>
          </a:p>
          <a:p>
            <a:r>
              <a:rPr lang="en-US" sz="2400" b="1"/>
              <a:t>Send copies of acceptances/scholarships to Mrs. </a:t>
            </a:r>
            <a:r>
              <a:rPr lang="en-US" sz="2400" b="1" err="1"/>
              <a:t>Vergon</a:t>
            </a:r>
            <a:r>
              <a:rPr lang="en-US" sz="2400" b="1"/>
              <a:t> or Mr. Arrington for data recording</a:t>
            </a:r>
            <a:endParaRPr lang="en-US"/>
          </a:p>
          <a:p>
            <a:endParaRPr lang="en-US" sz="2000"/>
          </a:p>
        </p:txBody>
      </p:sp>
      <p:pic>
        <p:nvPicPr>
          <p:cNvPr id="4" name="Picture 4" descr="A picture containing light&#10;&#10;Description automatically generated">
            <a:extLst>
              <a:ext uri="{FF2B5EF4-FFF2-40B4-BE49-F238E27FC236}">
                <a16:creationId xmlns:a16="http://schemas.microsoft.com/office/drawing/2014/main" id="{D3EE9BD8-32C7-2ABB-64B2-7781FB2D1F24}"/>
              </a:ext>
            </a:extLst>
          </p:cNvPr>
          <p:cNvPicPr>
            <a:picLocks noChangeAspect="1"/>
          </p:cNvPicPr>
          <p:nvPr/>
        </p:nvPicPr>
        <p:blipFill>
          <a:blip r:embed="rId4"/>
          <a:stretch>
            <a:fillRect/>
          </a:stretch>
        </p:blipFill>
        <p:spPr>
          <a:xfrm>
            <a:off x="857250" y="3190875"/>
            <a:ext cx="2743200" cy="2743200"/>
          </a:xfrm>
          <a:prstGeom prst="rect">
            <a:avLst/>
          </a:prstGeom>
        </p:spPr>
      </p:pic>
    </p:spTree>
    <p:extLst>
      <p:ext uri="{BB962C8B-B14F-4D97-AF65-F5344CB8AC3E}">
        <p14:creationId xmlns:p14="http://schemas.microsoft.com/office/powerpoint/2010/main" val="2922478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706964"/>
          </a:xfrm>
        </p:spPr>
        <p:txBody>
          <a:bodyPr>
            <a:normAutofit/>
          </a:bodyPr>
          <a:lstStyle/>
          <a:p>
            <a:pPr>
              <a:lnSpc>
                <a:spcPct val="90000"/>
              </a:lnSpc>
            </a:pPr>
            <a:r>
              <a:rPr lang="en-US" sz="2800">
                <a:solidFill>
                  <a:srgbClr val="EBEBEB"/>
                </a:solidFill>
              </a:rPr>
              <a:t>What does it take to get accepted to college?</a:t>
            </a:r>
          </a:p>
        </p:txBody>
      </p:sp>
      <p:sp>
        <p:nvSpPr>
          <p:cNvPr id="3" name="Content Placeholder 2"/>
          <p:cNvSpPr>
            <a:spLocks noGrp="1"/>
          </p:cNvSpPr>
          <p:nvPr>
            <p:ph idx="1"/>
          </p:nvPr>
        </p:nvSpPr>
        <p:spPr>
          <a:xfrm>
            <a:off x="373904" y="2774950"/>
            <a:ext cx="4616138" cy="3625850"/>
          </a:xfrm>
        </p:spPr>
        <p:txBody>
          <a:bodyPr vert="horz" lIns="91440" tIns="45720" rIns="91440" bIns="45720" rtlCol="0" anchor="ctr">
            <a:normAutofit/>
          </a:bodyPr>
          <a:lstStyle/>
          <a:p>
            <a:pPr marL="0" indent="0">
              <a:buNone/>
            </a:pPr>
            <a:r>
              <a:rPr lang="en-US" sz="2800"/>
              <a:t>Holistic Review</a:t>
            </a:r>
          </a:p>
          <a:p>
            <a:r>
              <a:rPr lang="en-US" sz="2800"/>
              <a:t>Rigor/GPA</a:t>
            </a:r>
          </a:p>
          <a:p>
            <a:r>
              <a:rPr lang="en-US" sz="2800"/>
              <a:t>ACT/SAT Scores</a:t>
            </a:r>
          </a:p>
          <a:p>
            <a:r>
              <a:rPr lang="en-US" sz="2800"/>
              <a:t>Extracurricular activities</a:t>
            </a:r>
          </a:p>
          <a:p>
            <a:r>
              <a:rPr lang="en-US" sz="2800"/>
              <a:t>Recommendations</a:t>
            </a:r>
          </a:p>
          <a:p>
            <a:r>
              <a:rPr lang="en-US" sz="2800"/>
              <a:t>Application Essays</a:t>
            </a:r>
          </a:p>
          <a:p>
            <a:pPr marL="0" indent="0">
              <a:buNone/>
            </a:pPr>
            <a:endParaRPr lang="en-US"/>
          </a:p>
          <a:p>
            <a:pPr marL="0" indent="0">
              <a:buNone/>
            </a:pPr>
            <a:endParaRPr lang="en-US"/>
          </a:p>
          <a:p>
            <a:pPr marL="0" indent="0">
              <a:buNone/>
            </a:pPr>
            <a:endParaRPr lang="en-US"/>
          </a:p>
        </p:txBody>
      </p:sp>
      <p:pic>
        <p:nvPicPr>
          <p:cNvPr id="4" name="Picture 4" descr="A picture containing text, queen, container, can&#10;&#10;Description automatically generated">
            <a:extLst>
              <a:ext uri="{FF2B5EF4-FFF2-40B4-BE49-F238E27FC236}">
                <a16:creationId xmlns:a16="http://schemas.microsoft.com/office/drawing/2014/main" id="{3C2CFBD3-2A83-D80B-3AF8-AB842C6C18FC}"/>
              </a:ext>
            </a:extLst>
          </p:cNvPr>
          <p:cNvPicPr>
            <a:picLocks noChangeAspect="1"/>
          </p:cNvPicPr>
          <p:nvPr/>
        </p:nvPicPr>
        <p:blipFill>
          <a:blip r:embed="rId3"/>
          <a:stretch>
            <a:fillRect/>
          </a:stretch>
        </p:blipFill>
        <p:spPr>
          <a:xfrm>
            <a:off x="6800850" y="1514475"/>
            <a:ext cx="5267325" cy="5286375"/>
          </a:xfrm>
          <a:prstGeom prst="rect">
            <a:avLst/>
          </a:prstGeom>
        </p:spPr>
      </p:pic>
    </p:spTree>
    <p:extLst>
      <p:ext uri="{BB962C8B-B14F-4D97-AF65-F5344CB8AC3E}">
        <p14:creationId xmlns:p14="http://schemas.microsoft.com/office/powerpoint/2010/main" val="35781327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Type xmlns="6b76f5fc-ce26-421a-98eb-a2514177e0c6" xsi:nil="true"/>
    <Teachers xmlns="6b76f5fc-ce26-421a-98eb-a2514177e0c6">
      <UserInfo>
        <DisplayName/>
        <AccountId xsi:nil="true"/>
        <AccountType/>
      </UserInfo>
    </Teachers>
    <CultureName xmlns="6b76f5fc-ce26-421a-98eb-a2514177e0c6" xsi:nil="true"/>
    <Student_Groups xmlns="6b76f5fc-ce26-421a-98eb-a2514177e0c6">
      <UserInfo>
        <DisplayName/>
        <AccountId xsi:nil="true"/>
        <AccountType/>
      </UserInfo>
    </Student_Groups>
    <Invited_Students xmlns="6b76f5fc-ce26-421a-98eb-a2514177e0c6" xsi:nil="true"/>
    <Owner xmlns="6b76f5fc-ce26-421a-98eb-a2514177e0c6">
      <UserInfo>
        <DisplayName/>
        <AccountId xsi:nil="true"/>
        <AccountType/>
      </UserInfo>
    </Owner>
    <Has_Teacher_Only_SectionGroup xmlns="6b76f5fc-ce26-421a-98eb-a2514177e0c6" xsi:nil="true"/>
    <AppVersion xmlns="6b76f5fc-ce26-421a-98eb-a2514177e0c6" xsi:nil="true"/>
    <NotebookType xmlns="6b76f5fc-ce26-421a-98eb-a2514177e0c6" xsi:nil="true"/>
    <StudentGroups xmlns="6b76f5fc-ce26-421a-98eb-a2514177e0c6" xsi:nil="true"/>
    <Is_Collaboration_Space_Locked xmlns="6b76f5fc-ce26-421a-98eb-a2514177e0c6" xsi:nil="true"/>
    <Invited_Teachers xmlns="6b76f5fc-ce26-421a-98eb-a2514177e0c6" xsi:nil="true"/>
    <Students xmlns="6b76f5fc-ce26-421a-98eb-a2514177e0c6">
      <UserInfo>
        <DisplayName/>
        <AccountId xsi:nil="true"/>
        <AccountType/>
      </UserInfo>
    </Students>
    <Templates xmlns="6b76f5fc-ce26-421a-98eb-a2514177e0c6" xsi:nil="true"/>
    <Self_Registration_Enabled xmlns="6b76f5fc-ce26-421a-98eb-a2514177e0c6" xsi:nil="true"/>
    <DefaultSectionNames xmlns="6b76f5fc-ce26-421a-98eb-a2514177e0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B204505E5464458F0C4E43646F21F7" ma:contentTypeVersion="28" ma:contentTypeDescription="Create a new document." ma:contentTypeScope="" ma:versionID="95a890204f86d863b3c1b46db73541f8">
  <xsd:schema xmlns:xsd="http://www.w3.org/2001/XMLSchema" xmlns:xs="http://www.w3.org/2001/XMLSchema" xmlns:p="http://schemas.microsoft.com/office/2006/metadata/properties" xmlns:ns3="bc0698b1-1fdd-48d1-ade3-5a038f495d12" xmlns:ns4="6b76f5fc-ce26-421a-98eb-a2514177e0c6" targetNamespace="http://schemas.microsoft.com/office/2006/metadata/properties" ma:root="true" ma:fieldsID="7bf7cf73ea7d0f4bab500e7277690691" ns3:_="" ns4:_="">
    <xsd:import namespace="bc0698b1-1fdd-48d1-ade3-5a038f495d12"/>
    <xsd:import namespace="6b76f5fc-ce26-421a-98eb-a2514177e0c6"/>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Teachers" minOccurs="0"/>
                <xsd:element ref="ns4:Students" minOccurs="0"/>
                <xsd:element ref="ns4:StudentGroups" minOccurs="0"/>
                <xsd:element ref="ns4:DefaultSectionNames" minOccurs="0"/>
                <xsd:element ref="ns4:AppVersion" minOccurs="0"/>
                <xsd:element ref="ns4:MediaServiceMetadata" minOccurs="0"/>
                <xsd:element ref="ns4:MediaServiceFastMetadata" minOccurs="0"/>
                <xsd:element ref="ns4:MediaServiceDateTaken" minOccurs="0"/>
                <xsd:element ref="ns4:Templates" minOccurs="0"/>
                <xsd:element ref="ns4:CultureName"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698b1-1fdd-48d1-ade3-5a038f495d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76f5fc-ce26-421a-98eb-a2514177e0c6" elementFormDefault="qualified">
    <xsd:import namespace="http://schemas.microsoft.com/office/2006/documentManagement/types"/>
    <xsd:import namespace="http://schemas.microsoft.com/office/infopath/2007/PartnerControls"/>
    <xsd:element name="NotebookType" ma:index="11" nillable="true" ma:displayName="Notebook Type" ma:indexed="tru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Groups" ma:index="16" nillable="true" ma:displayName="StudentGroups" ma:internalName="StudentGroups">
      <xsd:simpleType>
        <xsd:restriction base="dms:Note">
          <xsd:maxLength value="255"/>
        </xsd:restriction>
      </xsd:simpleType>
    </xsd:element>
    <xsd:element name="DefaultSectionNames" ma:index="17" nillable="true" ma:displayName="Default Section Names" ma:internalName="DefaultSectionNames">
      <xsd:simpleType>
        <xsd:restriction base="dms:Note">
          <xsd:maxLength value="255"/>
        </xsd:restriction>
      </xsd:simpleType>
    </xsd:element>
    <xsd:element name="AppVersion" ma:index="18" nillable="true" ma:displayName="App Version" ma:internalName="AppVersion">
      <xsd:simpleType>
        <xsd:restriction base="dms:Text"/>
      </xsd:simpleType>
    </xsd:element>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description="" ma:hidden="true" ma:internalName="MediaServiceDateTaken" ma:readOnly="true">
      <xsd:simpleType>
        <xsd:restriction base="dms:Text"/>
      </xsd:simpleType>
    </xsd:element>
    <xsd:element name="Templates" ma:index="22" nillable="true" ma:displayName="Templates" ma:internalName="Templates">
      <xsd:simpleType>
        <xsd:restriction base="dms:Note">
          <xsd:maxLength value="255"/>
        </xsd:restriction>
      </xsd:simpleType>
    </xsd:element>
    <xsd:element name="CultureName" ma:index="23" nillable="true" ma:displayName="Culture Name" ma:internalName="CultureName">
      <xsd:simpleType>
        <xsd:restriction base="dms:Text"/>
      </xsd:simple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84EAAD-85E1-4C55-94B4-1F543E4A95A6}">
  <ds:schemaRefs>
    <ds:schemaRef ds:uri="6b76f5fc-ce26-421a-98eb-a2514177e0c6"/>
    <ds:schemaRef ds:uri="bc0698b1-1fdd-48d1-ade3-5a038f495d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910B78-90AF-42E9-B063-A63672774E1B}">
  <ds:schemaRefs>
    <ds:schemaRef ds:uri="6b76f5fc-ce26-421a-98eb-a2514177e0c6"/>
    <ds:schemaRef ds:uri="bc0698b1-1fdd-48d1-ade3-5a038f495d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156C6F-55D6-4C9A-AED1-9DB19DC645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15</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Ion Boardroom</vt:lpstr>
      <vt:lpstr> OVS SENIOR INFORMATION NIGHT</vt:lpstr>
      <vt:lpstr>MEET YOUR COUNSELORS</vt:lpstr>
      <vt:lpstr>Senior Class Remind Send to number 81010 the text @ovs23.</vt:lpstr>
      <vt:lpstr>How do I make an appointment with the counselor?</vt:lpstr>
      <vt:lpstr>Every student should have a post-secondary plan before they graduate. College, Technical School, Military or the Workforce </vt:lpstr>
      <vt:lpstr>Post secondary options</vt:lpstr>
      <vt:lpstr>Factors to consider for choosing the right school</vt:lpstr>
      <vt:lpstr>Steps to the College application process</vt:lpstr>
      <vt:lpstr>What does it take to get accepted to college?</vt:lpstr>
      <vt:lpstr>Rigor/GPA</vt:lpstr>
      <vt:lpstr>Extracurricular activities</vt:lpstr>
      <vt:lpstr>Recommendations</vt:lpstr>
      <vt:lpstr>Essays</vt:lpstr>
      <vt:lpstr>ACT/SAT Scores</vt:lpstr>
      <vt:lpstr>How do I register for tests?</vt:lpstr>
      <vt:lpstr>What is a fee waiver and how do I qualify?</vt:lpstr>
      <vt:lpstr>PowerPoint Presentation</vt:lpstr>
      <vt:lpstr>PowerPoint Presentation</vt:lpstr>
      <vt:lpstr>PowerPoint Presentation</vt:lpstr>
      <vt:lpstr>PowerPoint Presentation</vt:lpstr>
      <vt:lpstr>Sources of Money for College</vt:lpstr>
      <vt:lpstr>FIRST source of money</vt:lpstr>
      <vt:lpstr>Myth: My income is too high, and I will not qualify. Why fill out FAFSA?</vt:lpstr>
      <vt:lpstr>FAFSA Resource- FREE!!!!!!!!!!! Do NOT freak out! There is help!</vt:lpstr>
      <vt:lpstr>PowerPoint Presentation</vt:lpstr>
      <vt:lpstr>College and Career Resources-District</vt:lpstr>
      <vt:lpstr>                         Herff Jones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OCSA SENIOR INFORMATION NIGHT</dc:title>
  <dc:creator>Karen Gill</dc:creator>
  <cp:revision>5</cp:revision>
  <dcterms:created xsi:type="dcterms:W3CDTF">2020-09-22T17:56:46Z</dcterms:created>
  <dcterms:modified xsi:type="dcterms:W3CDTF">2022-11-28T14:55:47Z</dcterms:modified>
</cp:coreProperties>
</file>